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2" r:id="rId3"/>
    <p:sldId id="293" r:id="rId4"/>
    <p:sldId id="257" r:id="rId5"/>
    <p:sldId id="282" r:id="rId6"/>
    <p:sldId id="258" r:id="rId7"/>
    <p:sldId id="259" r:id="rId8"/>
    <p:sldId id="261" r:id="rId9"/>
    <p:sldId id="281" r:id="rId10"/>
    <p:sldId id="263" r:id="rId11"/>
    <p:sldId id="264" r:id="rId12"/>
    <p:sldId id="265" r:id="rId13"/>
    <p:sldId id="266" r:id="rId14"/>
    <p:sldId id="271" r:id="rId15"/>
    <p:sldId id="272" r:id="rId16"/>
    <p:sldId id="274" r:id="rId17"/>
    <p:sldId id="267" r:id="rId18"/>
    <p:sldId id="268" r:id="rId19"/>
    <p:sldId id="269" r:id="rId20"/>
    <p:sldId id="270" r:id="rId21"/>
    <p:sldId id="276" r:id="rId22"/>
    <p:sldId id="279" r:id="rId23"/>
    <p:sldId id="275" r:id="rId24"/>
    <p:sldId id="277" r:id="rId25"/>
    <p:sldId id="280" r:id="rId26"/>
    <p:sldId id="278" r:id="rId27"/>
    <p:sldId id="284" r:id="rId28"/>
    <p:sldId id="285" r:id="rId29"/>
    <p:sldId id="286" r:id="rId30"/>
    <p:sldId id="287" r:id="rId31"/>
    <p:sldId id="288" r:id="rId32"/>
    <p:sldId id="289" r:id="rId33"/>
    <p:sldId id="290" r:id="rId34"/>
    <p:sldId id="291"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fif"/></Relationships>
</file>

<file path=ppt/diagrams/_rels/drawing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jf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82128-D83E-42E5-803F-709FF85C2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6E440A-788B-45BF-81ED-DAC9398A2144}">
      <dgm:prSet/>
      <dgm:spPr/>
      <dgm:t>
        <a:bodyPr/>
        <a:lstStyle/>
        <a:p>
          <a:r>
            <a:rPr lang="en-US" dirty="0"/>
            <a:t>Redesign</a:t>
          </a:r>
        </a:p>
      </dgm:t>
    </dgm:pt>
    <dgm:pt modelId="{AED52DA0-0BB1-416C-A973-85193A52B149}" type="parTrans" cxnId="{6E5D692F-F42F-4C5E-9EC5-7D05DFB927DF}">
      <dgm:prSet/>
      <dgm:spPr/>
      <dgm:t>
        <a:bodyPr/>
        <a:lstStyle/>
        <a:p>
          <a:endParaRPr lang="en-US"/>
        </a:p>
      </dgm:t>
    </dgm:pt>
    <dgm:pt modelId="{073EC924-EAD2-4B60-9602-5099532A9AB1}" type="sibTrans" cxnId="{6E5D692F-F42F-4C5E-9EC5-7D05DFB927DF}">
      <dgm:prSet/>
      <dgm:spPr/>
      <dgm:t>
        <a:bodyPr/>
        <a:lstStyle/>
        <a:p>
          <a:endParaRPr lang="en-US"/>
        </a:p>
      </dgm:t>
    </dgm:pt>
    <dgm:pt modelId="{26302363-1762-4E91-963C-4503F50C5E9D}">
      <dgm:prSet/>
      <dgm:spPr/>
      <dgm:t>
        <a:bodyPr/>
        <a:lstStyle/>
        <a:p>
          <a:r>
            <a:rPr lang="en-US" dirty="0"/>
            <a:t>HOPE Florida a Pathway to Prosperity</a:t>
          </a:r>
        </a:p>
      </dgm:t>
    </dgm:pt>
    <dgm:pt modelId="{B2466282-03DB-4605-A05C-EA0F1EFA4A63}" type="parTrans" cxnId="{F8E7F2F9-9A76-48B6-8A73-52C4A3EC0FB1}">
      <dgm:prSet/>
      <dgm:spPr/>
      <dgm:t>
        <a:bodyPr/>
        <a:lstStyle/>
        <a:p>
          <a:endParaRPr lang="en-US"/>
        </a:p>
      </dgm:t>
    </dgm:pt>
    <dgm:pt modelId="{F92AA67F-0E99-4AC0-B30A-7D10BD9079DF}" type="sibTrans" cxnId="{F8E7F2F9-9A76-48B6-8A73-52C4A3EC0FB1}">
      <dgm:prSet/>
      <dgm:spPr/>
      <dgm:t>
        <a:bodyPr/>
        <a:lstStyle/>
        <a:p>
          <a:endParaRPr lang="en-US"/>
        </a:p>
      </dgm:t>
    </dgm:pt>
    <dgm:pt modelId="{5B27D339-B042-48FA-BE0F-A4C79467C96E}">
      <dgm:prSet/>
      <dgm:spPr/>
      <dgm:t>
        <a:bodyPr/>
        <a:lstStyle/>
        <a:p>
          <a:r>
            <a:rPr lang="en-US" dirty="0"/>
            <a:t>Partner Relations Unit</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Community Partner Inquiries</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7285965F-8591-4B63-A153-490DE3A4AE29}" type="pres">
      <dgm:prSet presAssocID="{2F082128-D83E-42E5-803F-709FF85C286B}" presName="hierChild1" presStyleCnt="0">
        <dgm:presLayoutVars>
          <dgm:chPref val="1"/>
          <dgm:dir/>
          <dgm:animOne val="branch"/>
          <dgm:animLvl val="lvl"/>
          <dgm:resizeHandles/>
        </dgm:presLayoutVars>
      </dgm:prSet>
      <dgm:spPr/>
    </dgm:pt>
    <dgm:pt modelId="{6D5DD972-3F1C-47F1-9B33-AE8ED651FB97}" type="pres">
      <dgm:prSet presAssocID="{346E440A-788B-45BF-81ED-DAC9398A2144}" presName="hierRoot1" presStyleCnt="0"/>
      <dgm:spPr/>
    </dgm:pt>
    <dgm:pt modelId="{7515C76E-A2A2-4B7C-9022-6BEF992656C3}" type="pres">
      <dgm:prSet presAssocID="{346E440A-788B-45BF-81ED-DAC9398A2144}" presName="composite" presStyleCnt="0"/>
      <dgm:spPr/>
    </dgm:pt>
    <dgm:pt modelId="{431E7B2E-9FC4-43B7-965D-5B9A992775F8}" type="pres">
      <dgm:prSet presAssocID="{346E440A-788B-45BF-81ED-DAC9398A2144}" presName="background" presStyleLbl="node0" presStyleIdx="0" presStyleCnt="4"/>
      <dgm:spPr/>
    </dgm:pt>
    <dgm:pt modelId="{F81836A4-A13E-4E86-B5D7-AE9E5A783DE8}" type="pres">
      <dgm:prSet presAssocID="{346E440A-788B-45BF-81ED-DAC9398A2144}" presName="text" presStyleLbl="fgAcc0" presStyleIdx="0" presStyleCnt="4">
        <dgm:presLayoutVars>
          <dgm:chPref val="3"/>
        </dgm:presLayoutVars>
      </dgm:prSet>
      <dgm:spPr/>
    </dgm:pt>
    <dgm:pt modelId="{A03925E5-C22E-40B3-AB55-124301FA850A}" type="pres">
      <dgm:prSet presAssocID="{346E440A-788B-45BF-81ED-DAC9398A2144}" presName="hierChild2" presStyleCnt="0"/>
      <dgm:spPr/>
    </dgm:pt>
    <dgm:pt modelId="{C0830C82-7901-45B6-B9FD-9BBCDD4EDD33}" type="pres">
      <dgm:prSet presAssocID="{26302363-1762-4E91-963C-4503F50C5E9D}" presName="hierRoot1" presStyleCnt="0"/>
      <dgm:spPr/>
    </dgm:pt>
    <dgm:pt modelId="{6CD366EB-BD8C-4177-A594-027BCBECECDC}" type="pres">
      <dgm:prSet presAssocID="{26302363-1762-4E91-963C-4503F50C5E9D}" presName="composite" presStyleCnt="0"/>
      <dgm:spPr/>
    </dgm:pt>
    <dgm:pt modelId="{6C8479AC-BAF3-421C-A841-C21942AF7BA6}" type="pres">
      <dgm:prSet presAssocID="{26302363-1762-4E91-963C-4503F50C5E9D}" presName="background" presStyleLbl="node0" presStyleIdx="1" presStyleCnt="4"/>
      <dgm:spPr/>
    </dgm:pt>
    <dgm:pt modelId="{653CCD5D-0B59-4764-B79E-0A1910811B32}" type="pres">
      <dgm:prSet presAssocID="{26302363-1762-4E91-963C-4503F50C5E9D}" presName="text" presStyleLbl="fgAcc0" presStyleIdx="1" presStyleCnt="4">
        <dgm:presLayoutVars>
          <dgm:chPref val="3"/>
        </dgm:presLayoutVars>
      </dgm:prSet>
      <dgm:spPr/>
    </dgm:pt>
    <dgm:pt modelId="{071BCB89-1C56-4406-A8BD-EC9B5295D5C4}" type="pres">
      <dgm:prSet presAssocID="{26302363-1762-4E91-963C-4503F50C5E9D}" presName="hierChild2" presStyleCnt="0"/>
      <dgm:spPr/>
    </dgm:pt>
    <dgm:pt modelId="{FA3E0EC7-B925-4CD6-9179-4268C56A9953}" type="pres">
      <dgm:prSet presAssocID="{5B27D339-B042-48FA-BE0F-A4C79467C96E}" presName="hierRoot1" presStyleCnt="0"/>
      <dgm:spPr/>
    </dgm:pt>
    <dgm:pt modelId="{53C03753-44BA-4ACD-8B5B-BADEC00D2337}" type="pres">
      <dgm:prSet presAssocID="{5B27D339-B042-48FA-BE0F-A4C79467C96E}" presName="composite" presStyleCnt="0"/>
      <dgm:spPr/>
    </dgm:pt>
    <dgm:pt modelId="{50E84705-8ABC-460A-AFCE-F9DF54376F7F}" type="pres">
      <dgm:prSet presAssocID="{5B27D339-B042-48FA-BE0F-A4C79467C96E}" presName="background" presStyleLbl="node0" presStyleIdx="2" presStyleCnt="4"/>
      <dgm:spPr/>
    </dgm:pt>
    <dgm:pt modelId="{9224D36C-5409-427A-9695-B261768E605C}" type="pres">
      <dgm:prSet presAssocID="{5B27D339-B042-48FA-BE0F-A4C79467C96E}" presName="text" presStyleLbl="fgAcc0" presStyleIdx="2" presStyleCnt="4">
        <dgm:presLayoutVars>
          <dgm:chPref val="3"/>
        </dgm:presLayoutVars>
      </dgm:prSet>
      <dgm:spPr/>
    </dgm:pt>
    <dgm:pt modelId="{18FE6577-2CE1-494F-A8B0-4A0C303A89AE}" type="pres">
      <dgm:prSet presAssocID="{5B27D339-B042-48FA-BE0F-A4C79467C96E}" presName="hierChild2" presStyleCnt="0"/>
      <dgm:spPr/>
    </dgm:pt>
    <dgm:pt modelId="{486E7844-B8CD-4158-A7C3-D84D0EDFC297}" type="pres">
      <dgm:prSet presAssocID="{63DE3041-9C9E-4B4A-9365-000DFCF6DFE9}" presName="hierRoot1" presStyleCnt="0"/>
      <dgm:spPr/>
    </dgm:pt>
    <dgm:pt modelId="{A1FAECAC-6291-4363-98B2-B4CFABE2A53F}" type="pres">
      <dgm:prSet presAssocID="{63DE3041-9C9E-4B4A-9365-000DFCF6DFE9}" presName="composite" presStyleCnt="0"/>
      <dgm:spPr/>
    </dgm:pt>
    <dgm:pt modelId="{8D047F52-D126-4907-9BA3-B6F9C11798AD}" type="pres">
      <dgm:prSet presAssocID="{63DE3041-9C9E-4B4A-9365-000DFCF6DFE9}" presName="background" presStyleLbl="node0" presStyleIdx="3" presStyleCnt="4"/>
      <dgm:spPr/>
    </dgm:pt>
    <dgm:pt modelId="{A51E274C-58E5-43D2-8EF4-264EC7C20834}" type="pres">
      <dgm:prSet presAssocID="{63DE3041-9C9E-4B4A-9365-000DFCF6DFE9}" presName="text" presStyleLbl="fgAcc0" presStyleIdx="3" presStyleCnt="4">
        <dgm:presLayoutVars>
          <dgm:chPref val="3"/>
        </dgm:presLayoutVars>
      </dgm:prSet>
      <dgm:spPr/>
    </dgm:pt>
    <dgm:pt modelId="{CB79377E-D4E7-41D3-AF9B-0062C6182EBF}" type="pres">
      <dgm:prSet presAssocID="{63DE3041-9C9E-4B4A-9365-000DFCF6DFE9}" presName="hierChild2" presStyleCnt="0"/>
      <dgm:spPr/>
    </dgm:pt>
  </dgm:ptLst>
  <dgm:cxnLst>
    <dgm:cxn modelId="{DD887426-5A0E-48AE-AFF1-E7A57B7C4020}" srcId="{2F082128-D83E-42E5-803F-709FF85C286B}" destId="{5B27D339-B042-48FA-BE0F-A4C79467C96E}" srcOrd="2" destOrd="0" parTransId="{F1BA97C0-23D6-41A8-9ECA-066450A8E023}" sibTransId="{BD6240C1-E40A-4A41-8B55-A0C8C1555206}"/>
    <dgm:cxn modelId="{6E5D692F-F42F-4C5E-9EC5-7D05DFB927DF}" srcId="{2F082128-D83E-42E5-803F-709FF85C286B}" destId="{346E440A-788B-45BF-81ED-DAC9398A2144}" srcOrd="0" destOrd="0" parTransId="{AED52DA0-0BB1-416C-A973-85193A52B149}" sibTransId="{073EC924-EAD2-4B60-9602-5099532A9AB1}"/>
    <dgm:cxn modelId="{B2C1053C-997B-47CF-9965-CEB20E623766}" type="presOf" srcId="{2F082128-D83E-42E5-803F-709FF85C286B}" destId="{7285965F-8591-4B63-A153-490DE3A4AE29}" srcOrd="0" destOrd="0" presId="urn:microsoft.com/office/officeart/2005/8/layout/hierarchy1"/>
    <dgm:cxn modelId="{B182717E-109B-46BD-ACD6-48F89B764B26}" type="presOf" srcId="{5B27D339-B042-48FA-BE0F-A4C79467C96E}" destId="{9224D36C-5409-427A-9695-B261768E605C}" srcOrd="0" destOrd="0" presId="urn:microsoft.com/office/officeart/2005/8/layout/hierarchy1"/>
    <dgm:cxn modelId="{88D54897-023E-4FC1-929F-2BA31FE092C7}" type="presOf" srcId="{26302363-1762-4E91-963C-4503F50C5E9D}" destId="{653CCD5D-0B59-4764-B79E-0A1910811B32}" srcOrd="0" destOrd="0" presId="urn:microsoft.com/office/officeart/2005/8/layout/hierarchy1"/>
    <dgm:cxn modelId="{24914AC2-D815-4F66-9352-E4A00F86F194}" type="presOf" srcId="{346E440A-788B-45BF-81ED-DAC9398A2144}" destId="{F81836A4-A13E-4E86-B5D7-AE9E5A783DE8}" srcOrd="0" destOrd="0" presId="urn:microsoft.com/office/officeart/2005/8/layout/hierarchy1"/>
    <dgm:cxn modelId="{5DC94DDD-CF2A-41A1-A7D5-C006C092F310}" type="presOf" srcId="{63DE3041-9C9E-4B4A-9365-000DFCF6DFE9}" destId="{A51E274C-58E5-43D2-8EF4-264EC7C20834}" srcOrd="0" destOrd="0" presId="urn:microsoft.com/office/officeart/2005/8/layout/hierarchy1"/>
    <dgm:cxn modelId="{7193BBE4-63C2-442B-88A4-93704F6E3EDC}" srcId="{2F082128-D83E-42E5-803F-709FF85C286B}" destId="{63DE3041-9C9E-4B4A-9365-000DFCF6DFE9}" srcOrd="3" destOrd="0" parTransId="{117442B1-AD58-4E63-B169-903D283A5ED2}" sibTransId="{EC43707A-626C-4394-845B-E6740B01AD76}"/>
    <dgm:cxn modelId="{F8E7F2F9-9A76-48B6-8A73-52C4A3EC0FB1}" srcId="{2F082128-D83E-42E5-803F-709FF85C286B}" destId="{26302363-1762-4E91-963C-4503F50C5E9D}" srcOrd="1" destOrd="0" parTransId="{B2466282-03DB-4605-A05C-EA0F1EFA4A63}" sibTransId="{F92AA67F-0E99-4AC0-B30A-7D10BD9079DF}"/>
    <dgm:cxn modelId="{6C521137-22E0-409A-9302-F4C70CB7E585}" type="presParOf" srcId="{7285965F-8591-4B63-A153-490DE3A4AE29}" destId="{6D5DD972-3F1C-47F1-9B33-AE8ED651FB97}" srcOrd="0" destOrd="0" presId="urn:microsoft.com/office/officeart/2005/8/layout/hierarchy1"/>
    <dgm:cxn modelId="{3A8A72A8-ED7A-478A-8E6D-166D09657EFC}" type="presParOf" srcId="{6D5DD972-3F1C-47F1-9B33-AE8ED651FB97}" destId="{7515C76E-A2A2-4B7C-9022-6BEF992656C3}" srcOrd="0" destOrd="0" presId="urn:microsoft.com/office/officeart/2005/8/layout/hierarchy1"/>
    <dgm:cxn modelId="{2E298597-746A-4D16-A0F8-C90B979CAC8C}" type="presParOf" srcId="{7515C76E-A2A2-4B7C-9022-6BEF992656C3}" destId="{431E7B2E-9FC4-43B7-965D-5B9A992775F8}" srcOrd="0" destOrd="0" presId="urn:microsoft.com/office/officeart/2005/8/layout/hierarchy1"/>
    <dgm:cxn modelId="{47732072-F5D5-4BAE-BD3B-249A9DF96C6C}" type="presParOf" srcId="{7515C76E-A2A2-4B7C-9022-6BEF992656C3}" destId="{F81836A4-A13E-4E86-B5D7-AE9E5A783DE8}" srcOrd="1" destOrd="0" presId="urn:microsoft.com/office/officeart/2005/8/layout/hierarchy1"/>
    <dgm:cxn modelId="{D4FD259C-748A-4FE0-BFB3-F9E6FF41E7BF}" type="presParOf" srcId="{6D5DD972-3F1C-47F1-9B33-AE8ED651FB97}" destId="{A03925E5-C22E-40B3-AB55-124301FA850A}" srcOrd="1" destOrd="0" presId="urn:microsoft.com/office/officeart/2005/8/layout/hierarchy1"/>
    <dgm:cxn modelId="{72562BC6-DEEC-4D8B-9AA5-94BD1177353C}" type="presParOf" srcId="{7285965F-8591-4B63-A153-490DE3A4AE29}" destId="{C0830C82-7901-45B6-B9FD-9BBCDD4EDD33}" srcOrd="1" destOrd="0" presId="urn:microsoft.com/office/officeart/2005/8/layout/hierarchy1"/>
    <dgm:cxn modelId="{D7235133-990D-41BD-9BB9-48ACEB2082DD}" type="presParOf" srcId="{C0830C82-7901-45B6-B9FD-9BBCDD4EDD33}" destId="{6CD366EB-BD8C-4177-A594-027BCBECECDC}" srcOrd="0" destOrd="0" presId="urn:microsoft.com/office/officeart/2005/8/layout/hierarchy1"/>
    <dgm:cxn modelId="{AA245876-4269-44A7-B6CC-5E4AF4D78B7D}" type="presParOf" srcId="{6CD366EB-BD8C-4177-A594-027BCBECECDC}" destId="{6C8479AC-BAF3-421C-A841-C21942AF7BA6}" srcOrd="0" destOrd="0" presId="urn:microsoft.com/office/officeart/2005/8/layout/hierarchy1"/>
    <dgm:cxn modelId="{05ADF9E3-04F3-4C27-82CC-686B649FDDE3}" type="presParOf" srcId="{6CD366EB-BD8C-4177-A594-027BCBECECDC}" destId="{653CCD5D-0B59-4764-B79E-0A1910811B32}" srcOrd="1" destOrd="0" presId="urn:microsoft.com/office/officeart/2005/8/layout/hierarchy1"/>
    <dgm:cxn modelId="{B24DBFA1-8CD3-4FCE-B650-D54EB2837D98}" type="presParOf" srcId="{C0830C82-7901-45B6-B9FD-9BBCDD4EDD33}" destId="{071BCB89-1C56-4406-A8BD-EC9B5295D5C4}" srcOrd="1" destOrd="0" presId="urn:microsoft.com/office/officeart/2005/8/layout/hierarchy1"/>
    <dgm:cxn modelId="{E5C98020-BD14-4DD7-AFB3-139344A258B9}" type="presParOf" srcId="{7285965F-8591-4B63-A153-490DE3A4AE29}" destId="{FA3E0EC7-B925-4CD6-9179-4268C56A9953}" srcOrd="2" destOrd="0" presId="urn:microsoft.com/office/officeart/2005/8/layout/hierarchy1"/>
    <dgm:cxn modelId="{3F91B1D9-5E07-4D60-8CF6-F90E242197D9}" type="presParOf" srcId="{FA3E0EC7-B925-4CD6-9179-4268C56A9953}" destId="{53C03753-44BA-4ACD-8B5B-BADEC00D2337}" srcOrd="0" destOrd="0" presId="urn:microsoft.com/office/officeart/2005/8/layout/hierarchy1"/>
    <dgm:cxn modelId="{82FCC1CD-3AEE-4B98-BDF0-186FD9FC5CB0}" type="presParOf" srcId="{53C03753-44BA-4ACD-8B5B-BADEC00D2337}" destId="{50E84705-8ABC-460A-AFCE-F9DF54376F7F}" srcOrd="0" destOrd="0" presId="urn:microsoft.com/office/officeart/2005/8/layout/hierarchy1"/>
    <dgm:cxn modelId="{CF7AB352-59DD-49BC-8E3A-51EC0E6EEB2F}" type="presParOf" srcId="{53C03753-44BA-4ACD-8B5B-BADEC00D2337}" destId="{9224D36C-5409-427A-9695-B261768E605C}" srcOrd="1" destOrd="0" presId="urn:microsoft.com/office/officeart/2005/8/layout/hierarchy1"/>
    <dgm:cxn modelId="{D60861C0-C741-4951-B2FC-DE75A5990A9E}" type="presParOf" srcId="{FA3E0EC7-B925-4CD6-9179-4268C56A9953}" destId="{18FE6577-2CE1-494F-A8B0-4A0C303A89AE}" srcOrd="1" destOrd="0" presId="urn:microsoft.com/office/officeart/2005/8/layout/hierarchy1"/>
    <dgm:cxn modelId="{3C0E47B0-9446-418D-9090-191F0BE8CA95}" type="presParOf" srcId="{7285965F-8591-4B63-A153-490DE3A4AE29}" destId="{486E7844-B8CD-4158-A7C3-D84D0EDFC297}" srcOrd="3" destOrd="0" presId="urn:microsoft.com/office/officeart/2005/8/layout/hierarchy1"/>
    <dgm:cxn modelId="{957CFBC0-7C17-4D2A-880A-3D2552F7A101}" type="presParOf" srcId="{486E7844-B8CD-4158-A7C3-D84D0EDFC297}" destId="{A1FAECAC-6291-4363-98B2-B4CFABE2A53F}" srcOrd="0" destOrd="0" presId="urn:microsoft.com/office/officeart/2005/8/layout/hierarchy1"/>
    <dgm:cxn modelId="{F5558487-45E4-4D02-9FD7-D342D7475DC9}" type="presParOf" srcId="{A1FAECAC-6291-4363-98B2-B4CFABE2A53F}" destId="{8D047F52-D126-4907-9BA3-B6F9C11798AD}" srcOrd="0" destOrd="0" presId="urn:microsoft.com/office/officeart/2005/8/layout/hierarchy1"/>
    <dgm:cxn modelId="{B4B0FD56-999C-427C-937B-A8D949479A77}" type="presParOf" srcId="{A1FAECAC-6291-4363-98B2-B4CFABE2A53F}" destId="{A51E274C-58E5-43D2-8EF4-264EC7C20834}" srcOrd="1" destOrd="0" presId="urn:microsoft.com/office/officeart/2005/8/layout/hierarchy1"/>
    <dgm:cxn modelId="{E2409B30-E339-41DE-B0BD-5C2145E23B5B}" type="presParOf" srcId="{486E7844-B8CD-4158-A7C3-D84D0EDFC297}" destId="{CB79377E-D4E7-41D3-AF9B-0062C6182E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Hospitals and other Medicaid providers refer individuals who are potentially eligible for Medicaid to the Department for the purpose of making an application. </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Individuals have a right to file an application, have an interview if requested and have a determination of eligibility. The applicant has the primary responsibility to obtain and provide information required to determine eligibility for benefits.</a:t>
          </a:r>
        </a:p>
        <a:p>
          <a:endParaRPr lang="en-US" dirty="0"/>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The purpose of the Food Stamp Program is to help eligible assistance groups obtain a more nutritious diet by increasing food purchasing power through regular market channels.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Assistance groups are authorized benefits electronically through Electronic Benefits Transfer (EBT) which they use to purchase food at retail stores authorized by the USDA. Food stamps are intended to </a:t>
          </a:r>
          <a:r>
            <a:rPr lang="en-US" b="1" u="sng" dirty="0"/>
            <a:t>supplement</a:t>
          </a:r>
          <a:r>
            <a:rPr lang="en-US" dirty="0"/>
            <a:t> other assistance group income.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082128-D83E-42E5-803F-709FF85C286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Individuals ages </a:t>
          </a:r>
          <a:r>
            <a:rPr lang="en-US" b="1" u="sng" dirty="0"/>
            <a:t>16-59</a:t>
          </a:r>
          <a:r>
            <a:rPr lang="en-US" dirty="0"/>
            <a:t> may be subject to General Work Rules and/or General Work Rule Exemptions.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The Department of Children and Families remains the designated State agency to determine eligibility for program services/benefits. Community Partners and Partner Staff should refrain from discussing technical factors of eligibility with applicants. DCF and CareerSource are tasked with General Work Rule screening and determinations.</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C5E1C7D8-88E6-4D7B-A50E-2D99C0D054EF}" type="pres">
      <dgm:prSet presAssocID="{2F082128-D83E-42E5-803F-709FF85C286B}" presName="diagram" presStyleCnt="0">
        <dgm:presLayoutVars>
          <dgm:dir/>
          <dgm:resizeHandles val="exact"/>
        </dgm:presLayoutVars>
      </dgm:prSet>
      <dgm:spPr/>
    </dgm:pt>
    <dgm:pt modelId="{62A318FD-FE30-4A4C-B107-90D0A6BE8CA5}" type="pres">
      <dgm:prSet presAssocID="{5B27D339-B042-48FA-BE0F-A4C79467C96E}" presName="node" presStyleLbl="node1" presStyleIdx="0" presStyleCnt="2">
        <dgm:presLayoutVars>
          <dgm:bulletEnabled val="1"/>
        </dgm:presLayoutVars>
      </dgm:prSet>
      <dgm:spPr/>
    </dgm:pt>
    <dgm:pt modelId="{DCBAD077-53AD-4680-80A7-6E59F7435A83}" type="pres">
      <dgm:prSet presAssocID="{BD6240C1-E40A-4A41-8B55-A0C8C1555206}" presName="sibTrans" presStyleCnt="0"/>
      <dgm:spPr/>
    </dgm:pt>
    <dgm:pt modelId="{1AFDBEE3-FDD1-4D7C-A201-0C8D696B1989}" type="pres">
      <dgm:prSet presAssocID="{63DE3041-9C9E-4B4A-9365-000DFCF6DFE9}" presName="node" presStyleLbl="node1" presStyleIdx="1" presStyleCnt="2">
        <dgm:presLayoutVars>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59D62332-AC56-49E1-946A-157D97974E21}" type="presOf" srcId="{5B27D339-B042-48FA-BE0F-A4C79467C96E}" destId="{62A318FD-FE30-4A4C-B107-90D0A6BE8CA5}" srcOrd="0" destOrd="0" presId="urn:microsoft.com/office/officeart/2005/8/layout/default"/>
    <dgm:cxn modelId="{CCE5F844-F45B-4FBB-93F6-F7AF03A2A2BD}" type="presOf" srcId="{2F082128-D83E-42E5-803F-709FF85C286B}" destId="{C5E1C7D8-88E6-4D7B-A50E-2D99C0D054EF}" srcOrd="0" destOrd="0" presId="urn:microsoft.com/office/officeart/2005/8/layout/default"/>
    <dgm:cxn modelId="{857EB67B-DCA4-419F-A0B7-06895AE5817A}" type="presOf" srcId="{63DE3041-9C9E-4B4A-9365-000DFCF6DFE9}" destId="{1AFDBEE3-FDD1-4D7C-A201-0C8D696B1989}" srcOrd="0" destOrd="0" presId="urn:microsoft.com/office/officeart/2005/8/layout/default"/>
    <dgm:cxn modelId="{7193BBE4-63C2-442B-88A4-93704F6E3EDC}" srcId="{2F082128-D83E-42E5-803F-709FF85C286B}" destId="{63DE3041-9C9E-4B4A-9365-000DFCF6DFE9}" srcOrd="1" destOrd="0" parTransId="{117442B1-AD58-4E63-B169-903D283A5ED2}" sibTransId="{EC43707A-626C-4394-845B-E6740B01AD76}"/>
    <dgm:cxn modelId="{60B493EC-956A-4C8D-B743-1A0D5E76A9B5}" type="presParOf" srcId="{C5E1C7D8-88E6-4D7B-A50E-2D99C0D054EF}" destId="{62A318FD-FE30-4A4C-B107-90D0A6BE8CA5}" srcOrd="0" destOrd="0" presId="urn:microsoft.com/office/officeart/2005/8/layout/default"/>
    <dgm:cxn modelId="{2800F635-95E4-4BE7-BECF-E03A3C666A04}" type="presParOf" srcId="{C5E1C7D8-88E6-4D7B-A50E-2D99C0D054EF}" destId="{DCBAD077-53AD-4680-80A7-6E59F7435A83}" srcOrd="1" destOrd="0" presId="urn:microsoft.com/office/officeart/2005/8/layout/default"/>
    <dgm:cxn modelId="{57120CA8-1A1C-4F0E-99A9-35AB93E299D5}" type="presParOf" srcId="{C5E1C7D8-88E6-4D7B-A50E-2D99C0D054EF}" destId="{1AFDBEE3-FDD1-4D7C-A201-0C8D696B19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B2E866-15EF-4868-857B-C2CFBB3DA15F}" type="doc">
      <dgm:prSet loTypeId="urn:microsoft.com/office/officeart/2016/7/layout/HorizontalActionList" loCatId="List" qsTypeId="urn:microsoft.com/office/officeart/2005/8/quickstyle/simple1" qsCatId="simple" csTypeId="urn:microsoft.com/office/officeart/2005/8/colors/accent1_2" csCatId="accent1"/>
      <dgm:spPr/>
      <dgm:t>
        <a:bodyPr/>
        <a:lstStyle/>
        <a:p>
          <a:endParaRPr lang="en-US"/>
        </a:p>
      </dgm:t>
    </dgm:pt>
    <dgm:pt modelId="{D2363F2E-E069-4DF5-A1A1-50D6DEC54BF4}">
      <dgm:prSet/>
      <dgm:spPr/>
      <dgm:t>
        <a:bodyPr/>
        <a:lstStyle/>
        <a:p>
          <a:r>
            <a:rPr lang="en-US" dirty="0"/>
            <a:t>Safeguard</a:t>
          </a:r>
        </a:p>
      </dgm:t>
    </dgm:pt>
    <dgm:pt modelId="{45FEFE20-FF48-4E49-8C4D-6C85190A85AF}" type="parTrans" cxnId="{1C2BD9FF-B7FA-43C7-AA91-F211C3A7A9D9}">
      <dgm:prSet/>
      <dgm:spPr/>
      <dgm:t>
        <a:bodyPr/>
        <a:lstStyle/>
        <a:p>
          <a:endParaRPr lang="en-US"/>
        </a:p>
      </dgm:t>
    </dgm:pt>
    <dgm:pt modelId="{AFFDE8F2-60E0-44BD-90BD-52C0DFA07653}" type="sibTrans" cxnId="{1C2BD9FF-B7FA-43C7-AA91-F211C3A7A9D9}">
      <dgm:prSet/>
      <dgm:spPr/>
      <dgm:t>
        <a:bodyPr/>
        <a:lstStyle/>
        <a:p>
          <a:endParaRPr lang="en-US"/>
        </a:p>
      </dgm:t>
    </dgm:pt>
    <dgm:pt modelId="{9064A7FC-2687-48D5-A798-236422504824}">
      <dgm:prSet/>
      <dgm:spPr/>
      <dgm:t>
        <a:bodyPr/>
        <a:lstStyle/>
        <a:p>
          <a:r>
            <a:rPr lang="en-US" dirty="0"/>
            <a:t>Safeguard client confidential information</a:t>
          </a:r>
        </a:p>
      </dgm:t>
    </dgm:pt>
    <dgm:pt modelId="{D58FB428-31E5-42A8-9986-81752070E549}" type="parTrans" cxnId="{8B19A7C0-EEC2-4C4A-B349-9C13C1E358C7}">
      <dgm:prSet/>
      <dgm:spPr/>
      <dgm:t>
        <a:bodyPr/>
        <a:lstStyle/>
        <a:p>
          <a:endParaRPr lang="en-US"/>
        </a:p>
      </dgm:t>
    </dgm:pt>
    <dgm:pt modelId="{0077282E-716F-4F57-8990-B48A98DFC028}" type="sibTrans" cxnId="{8B19A7C0-EEC2-4C4A-B349-9C13C1E358C7}">
      <dgm:prSet/>
      <dgm:spPr/>
      <dgm:t>
        <a:bodyPr/>
        <a:lstStyle/>
        <a:p>
          <a:endParaRPr lang="en-US"/>
        </a:p>
      </dgm:t>
    </dgm:pt>
    <dgm:pt modelId="{91FDD407-067F-4D89-9E46-3C903882A214}">
      <dgm:prSet/>
      <dgm:spPr/>
      <dgm:t>
        <a:bodyPr/>
        <a:lstStyle/>
        <a:p>
          <a:r>
            <a:rPr lang="en-US" dirty="0"/>
            <a:t>Provide</a:t>
          </a:r>
        </a:p>
      </dgm:t>
    </dgm:pt>
    <dgm:pt modelId="{C1FB4B3B-084B-44E7-8940-F7B224548045}" type="parTrans" cxnId="{A5D4AD2F-AF99-47DF-AF28-CC7DB052584D}">
      <dgm:prSet/>
      <dgm:spPr/>
      <dgm:t>
        <a:bodyPr/>
        <a:lstStyle/>
        <a:p>
          <a:endParaRPr lang="en-US"/>
        </a:p>
      </dgm:t>
    </dgm:pt>
    <dgm:pt modelId="{4C9C0554-5BDB-4490-9B00-828F52A9E18E}" type="sibTrans" cxnId="{A5D4AD2F-AF99-47DF-AF28-CC7DB052584D}">
      <dgm:prSet/>
      <dgm:spPr/>
      <dgm:t>
        <a:bodyPr/>
        <a:lstStyle/>
        <a:p>
          <a:endParaRPr lang="en-US"/>
        </a:p>
      </dgm:t>
    </dgm:pt>
    <dgm:pt modelId="{CEA76AC1-DFC5-478E-8B89-3772FD296D89}">
      <dgm:prSet/>
      <dgm:spPr/>
      <dgm:t>
        <a:bodyPr/>
        <a:lstStyle/>
        <a:p>
          <a:r>
            <a:rPr lang="en-US" dirty="0"/>
            <a:t>Provide personnel/staff to assist customers with submitting their applications or other documents to DCF.</a:t>
          </a:r>
        </a:p>
      </dgm:t>
    </dgm:pt>
    <dgm:pt modelId="{C8B8B7F7-525B-401E-8E25-1815F10C04C3}" type="parTrans" cxnId="{AAAEBA41-3AA9-4EC9-BDC1-99CDC8D9E111}">
      <dgm:prSet/>
      <dgm:spPr/>
      <dgm:t>
        <a:bodyPr/>
        <a:lstStyle/>
        <a:p>
          <a:endParaRPr lang="en-US"/>
        </a:p>
      </dgm:t>
    </dgm:pt>
    <dgm:pt modelId="{491B34C3-18E0-4E1A-A345-476297DF8568}" type="sibTrans" cxnId="{AAAEBA41-3AA9-4EC9-BDC1-99CDC8D9E111}">
      <dgm:prSet/>
      <dgm:spPr/>
      <dgm:t>
        <a:bodyPr/>
        <a:lstStyle/>
        <a:p>
          <a:endParaRPr lang="en-US"/>
        </a:p>
      </dgm:t>
    </dgm:pt>
    <dgm:pt modelId="{08457B41-B726-42AC-9072-06BE05604A4D}">
      <dgm:prSet/>
      <dgm:spPr/>
      <dgm:t>
        <a:bodyPr/>
        <a:lstStyle/>
        <a:p>
          <a:r>
            <a:rPr lang="en-US" dirty="0"/>
            <a:t>Provide</a:t>
          </a:r>
        </a:p>
      </dgm:t>
    </dgm:pt>
    <dgm:pt modelId="{18DC2CE3-DC25-4A5E-8649-01ABB756AF1D}" type="parTrans" cxnId="{227AC618-C40D-4E5D-B2D7-6C2F885D4CA9}">
      <dgm:prSet/>
      <dgm:spPr/>
      <dgm:t>
        <a:bodyPr/>
        <a:lstStyle/>
        <a:p>
          <a:endParaRPr lang="en-US"/>
        </a:p>
      </dgm:t>
    </dgm:pt>
    <dgm:pt modelId="{35B9DECE-4BDB-4298-9AAF-FA4EDBD2D75A}" type="sibTrans" cxnId="{227AC618-C40D-4E5D-B2D7-6C2F885D4CA9}">
      <dgm:prSet/>
      <dgm:spPr/>
      <dgm:t>
        <a:bodyPr/>
        <a:lstStyle/>
        <a:p>
          <a:endParaRPr lang="en-US"/>
        </a:p>
      </dgm:t>
    </dgm:pt>
    <dgm:pt modelId="{1E6398E7-7C30-40C7-9FE8-5126E7F55D19}">
      <dgm:prSet/>
      <dgm:spPr/>
      <dgm:t>
        <a:bodyPr/>
        <a:lstStyle/>
        <a:p>
          <a:r>
            <a:rPr lang="en-US" dirty="0"/>
            <a:t>Provide informational handouts</a:t>
          </a:r>
        </a:p>
      </dgm:t>
    </dgm:pt>
    <dgm:pt modelId="{0A0E8E15-2380-4AF8-92CA-30D8EC5A62D1}" type="parTrans" cxnId="{C575556C-1245-4862-9761-7B8B4F280C2D}">
      <dgm:prSet/>
      <dgm:spPr/>
      <dgm:t>
        <a:bodyPr/>
        <a:lstStyle/>
        <a:p>
          <a:endParaRPr lang="en-US"/>
        </a:p>
      </dgm:t>
    </dgm:pt>
    <dgm:pt modelId="{8C23F6FD-F91A-41CE-9361-45BAE4F632A6}" type="sibTrans" cxnId="{C575556C-1245-4862-9761-7B8B4F280C2D}">
      <dgm:prSet/>
      <dgm:spPr/>
      <dgm:t>
        <a:bodyPr/>
        <a:lstStyle/>
        <a:p>
          <a:endParaRPr lang="en-US"/>
        </a:p>
      </dgm:t>
    </dgm:pt>
    <dgm:pt modelId="{B8C0E453-47CC-4242-BE2D-CEC46785AAAD}">
      <dgm:prSet/>
      <dgm:spPr/>
      <dgm:t>
        <a:bodyPr/>
        <a:lstStyle/>
        <a:p>
          <a:r>
            <a:rPr lang="en-US" dirty="0"/>
            <a:t>Submit</a:t>
          </a:r>
        </a:p>
      </dgm:t>
    </dgm:pt>
    <dgm:pt modelId="{73491CEB-04BA-4610-A481-AE54A521B448}" type="parTrans" cxnId="{6768BA34-1087-4BBA-8979-62472D48F3F3}">
      <dgm:prSet/>
      <dgm:spPr/>
      <dgm:t>
        <a:bodyPr/>
        <a:lstStyle/>
        <a:p>
          <a:endParaRPr lang="en-US"/>
        </a:p>
      </dgm:t>
    </dgm:pt>
    <dgm:pt modelId="{8FE5B272-2ED6-4339-BF32-133A678541BB}" type="sibTrans" cxnId="{6768BA34-1087-4BBA-8979-62472D48F3F3}">
      <dgm:prSet/>
      <dgm:spPr/>
      <dgm:t>
        <a:bodyPr/>
        <a:lstStyle/>
        <a:p>
          <a:endParaRPr lang="en-US"/>
        </a:p>
      </dgm:t>
    </dgm:pt>
    <dgm:pt modelId="{FD812275-0C32-4FF4-A3E6-1988277FF1D0}">
      <dgm:prSet/>
      <dgm:spPr/>
      <dgm:t>
        <a:bodyPr/>
        <a:lstStyle/>
        <a:p>
          <a:r>
            <a:rPr lang="en-US" dirty="0"/>
            <a:t>Submit questions to Partner Relations URL</a:t>
          </a:r>
        </a:p>
      </dgm:t>
    </dgm:pt>
    <dgm:pt modelId="{09E3647D-855D-41CB-971D-42778356F72D}" type="parTrans" cxnId="{9E7D1BDF-A417-423B-8108-F12AF6137F7A}">
      <dgm:prSet/>
      <dgm:spPr/>
      <dgm:t>
        <a:bodyPr/>
        <a:lstStyle/>
        <a:p>
          <a:endParaRPr lang="en-US"/>
        </a:p>
      </dgm:t>
    </dgm:pt>
    <dgm:pt modelId="{A4AD8843-7C15-4EFD-B636-74A916F1C67D}" type="sibTrans" cxnId="{9E7D1BDF-A417-423B-8108-F12AF6137F7A}">
      <dgm:prSet/>
      <dgm:spPr/>
      <dgm:t>
        <a:bodyPr/>
        <a:lstStyle/>
        <a:p>
          <a:endParaRPr lang="en-US"/>
        </a:p>
      </dgm:t>
    </dgm:pt>
    <dgm:pt modelId="{72DA0C4D-AF6F-4ADD-9C0E-6AB3C1CBDB14}">
      <dgm:prSet/>
      <dgm:spPr/>
      <dgm:t>
        <a:bodyPr/>
        <a:lstStyle/>
        <a:p>
          <a:r>
            <a:rPr lang="en-US" dirty="0"/>
            <a:t>Ensure</a:t>
          </a:r>
        </a:p>
      </dgm:t>
    </dgm:pt>
    <dgm:pt modelId="{DE536074-8D28-4127-9555-31043D4518A2}" type="parTrans" cxnId="{6134395E-7EA4-4A58-B105-1920ACB9688E}">
      <dgm:prSet/>
      <dgm:spPr/>
      <dgm:t>
        <a:bodyPr/>
        <a:lstStyle/>
        <a:p>
          <a:endParaRPr lang="en-US"/>
        </a:p>
      </dgm:t>
    </dgm:pt>
    <dgm:pt modelId="{ADE9C391-D32B-4FEB-8919-221151923289}" type="sibTrans" cxnId="{6134395E-7EA4-4A58-B105-1920ACB9688E}">
      <dgm:prSet/>
      <dgm:spPr/>
      <dgm:t>
        <a:bodyPr/>
        <a:lstStyle/>
        <a:p>
          <a:endParaRPr lang="en-US"/>
        </a:p>
      </dgm:t>
    </dgm:pt>
    <dgm:pt modelId="{9AA2AD68-DCE3-493F-A332-E5ABCD08F569}">
      <dgm:prSet/>
      <dgm:spPr/>
      <dgm:t>
        <a:bodyPr/>
        <a:lstStyle/>
        <a:p>
          <a:r>
            <a:rPr lang="en-US" dirty="0"/>
            <a:t>Ensure annual trainings are completed for ACCESS Civil Rights, Voters Registration Training for Community Partners, ACCESS Self Service Portal Training. </a:t>
          </a:r>
        </a:p>
      </dgm:t>
    </dgm:pt>
    <dgm:pt modelId="{698A09CF-DDC9-4F5E-BACB-3676ED1ACF6D}" type="parTrans" cxnId="{38AF3499-DBCE-4813-9B2A-778B5505C0F4}">
      <dgm:prSet/>
      <dgm:spPr/>
      <dgm:t>
        <a:bodyPr/>
        <a:lstStyle/>
        <a:p>
          <a:endParaRPr lang="en-US"/>
        </a:p>
      </dgm:t>
    </dgm:pt>
    <dgm:pt modelId="{69EFD68C-E6EF-4BD6-AF1D-B4577AD27B2D}" type="sibTrans" cxnId="{38AF3499-DBCE-4813-9B2A-778B5505C0F4}">
      <dgm:prSet/>
      <dgm:spPr/>
      <dgm:t>
        <a:bodyPr/>
        <a:lstStyle/>
        <a:p>
          <a:endParaRPr lang="en-US"/>
        </a:p>
      </dgm:t>
    </dgm:pt>
    <dgm:pt modelId="{8D705701-CD02-4556-8C4A-99562C2127EB}" type="pres">
      <dgm:prSet presAssocID="{25B2E866-15EF-4868-857B-C2CFBB3DA15F}" presName="Name0" presStyleCnt="0">
        <dgm:presLayoutVars>
          <dgm:dir/>
          <dgm:animLvl val="lvl"/>
          <dgm:resizeHandles val="exact"/>
        </dgm:presLayoutVars>
      </dgm:prSet>
      <dgm:spPr/>
    </dgm:pt>
    <dgm:pt modelId="{DC52412B-784C-4970-B0E1-FB776CC46C98}" type="pres">
      <dgm:prSet presAssocID="{D2363F2E-E069-4DF5-A1A1-50D6DEC54BF4}" presName="composite" presStyleCnt="0"/>
      <dgm:spPr/>
    </dgm:pt>
    <dgm:pt modelId="{E3AD0E7D-431D-4635-A198-5C5298D8EAA5}" type="pres">
      <dgm:prSet presAssocID="{D2363F2E-E069-4DF5-A1A1-50D6DEC54BF4}" presName="parTx" presStyleLbl="alignNode1" presStyleIdx="0" presStyleCnt="5">
        <dgm:presLayoutVars>
          <dgm:chMax val="0"/>
          <dgm:chPref val="0"/>
        </dgm:presLayoutVars>
      </dgm:prSet>
      <dgm:spPr/>
    </dgm:pt>
    <dgm:pt modelId="{175ED577-EB34-42A7-BC45-EF8183387203}" type="pres">
      <dgm:prSet presAssocID="{D2363F2E-E069-4DF5-A1A1-50D6DEC54BF4}" presName="desTx" presStyleLbl="alignAccFollowNode1" presStyleIdx="0" presStyleCnt="5">
        <dgm:presLayoutVars/>
      </dgm:prSet>
      <dgm:spPr/>
    </dgm:pt>
    <dgm:pt modelId="{C3FBBE03-AF61-4814-AAE3-CB5BB9B08897}" type="pres">
      <dgm:prSet presAssocID="{AFFDE8F2-60E0-44BD-90BD-52C0DFA07653}" presName="space" presStyleCnt="0"/>
      <dgm:spPr/>
    </dgm:pt>
    <dgm:pt modelId="{C14331F9-F85F-442B-B9DC-94F018585203}" type="pres">
      <dgm:prSet presAssocID="{91FDD407-067F-4D89-9E46-3C903882A214}" presName="composite" presStyleCnt="0"/>
      <dgm:spPr/>
    </dgm:pt>
    <dgm:pt modelId="{6ED93101-1381-4331-B075-0730804418DB}" type="pres">
      <dgm:prSet presAssocID="{91FDD407-067F-4D89-9E46-3C903882A214}" presName="parTx" presStyleLbl="alignNode1" presStyleIdx="1" presStyleCnt="5">
        <dgm:presLayoutVars>
          <dgm:chMax val="0"/>
          <dgm:chPref val="0"/>
        </dgm:presLayoutVars>
      </dgm:prSet>
      <dgm:spPr/>
    </dgm:pt>
    <dgm:pt modelId="{905D3700-5E7F-42DF-8581-75B242644DE8}" type="pres">
      <dgm:prSet presAssocID="{91FDD407-067F-4D89-9E46-3C903882A214}" presName="desTx" presStyleLbl="alignAccFollowNode1" presStyleIdx="1" presStyleCnt="5">
        <dgm:presLayoutVars/>
      </dgm:prSet>
      <dgm:spPr/>
    </dgm:pt>
    <dgm:pt modelId="{3FEA7FC1-5E2C-453F-9BAE-F3BC2B8E4D6A}" type="pres">
      <dgm:prSet presAssocID="{4C9C0554-5BDB-4490-9B00-828F52A9E18E}" presName="space" presStyleCnt="0"/>
      <dgm:spPr/>
    </dgm:pt>
    <dgm:pt modelId="{459AAE30-7FCE-4A8F-9C0B-21D9BCAD80F8}" type="pres">
      <dgm:prSet presAssocID="{08457B41-B726-42AC-9072-06BE05604A4D}" presName="composite" presStyleCnt="0"/>
      <dgm:spPr/>
    </dgm:pt>
    <dgm:pt modelId="{EB1AECB5-8205-419A-AE8E-34742606CD06}" type="pres">
      <dgm:prSet presAssocID="{08457B41-B726-42AC-9072-06BE05604A4D}" presName="parTx" presStyleLbl="alignNode1" presStyleIdx="2" presStyleCnt="5">
        <dgm:presLayoutVars>
          <dgm:chMax val="0"/>
          <dgm:chPref val="0"/>
        </dgm:presLayoutVars>
      </dgm:prSet>
      <dgm:spPr/>
    </dgm:pt>
    <dgm:pt modelId="{5D056A6F-C7CB-403E-829D-3447FD6FB72D}" type="pres">
      <dgm:prSet presAssocID="{08457B41-B726-42AC-9072-06BE05604A4D}" presName="desTx" presStyleLbl="alignAccFollowNode1" presStyleIdx="2" presStyleCnt="5">
        <dgm:presLayoutVars/>
      </dgm:prSet>
      <dgm:spPr/>
    </dgm:pt>
    <dgm:pt modelId="{D30EEF1A-45CA-4320-B7CB-3AF4C410AE00}" type="pres">
      <dgm:prSet presAssocID="{35B9DECE-4BDB-4298-9AAF-FA4EDBD2D75A}" presName="space" presStyleCnt="0"/>
      <dgm:spPr/>
    </dgm:pt>
    <dgm:pt modelId="{60924507-D9D6-4E62-AB76-ECE4388CF5E9}" type="pres">
      <dgm:prSet presAssocID="{B8C0E453-47CC-4242-BE2D-CEC46785AAAD}" presName="composite" presStyleCnt="0"/>
      <dgm:spPr/>
    </dgm:pt>
    <dgm:pt modelId="{D47B4B69-2D83-4ED5-9BB2-14EE0B403E03}" type="pres">
      <dgm:prSet presAssocID="{B8C0E453-47CC-4242-BE2D-CEC46785AAAD}" presName="parTx" presStyleLbl="alignNode1" presStyleIdx="3" presStyleCnt="5">
        <dgm:presLayoutVars>
          <dgm:chMax val="0"/>
          <dgm:chPref val="0"/>
        </dgm:presLayoutVars>
      </dgm:prSet>
      <dgm:spPr/>
    </dgm:pt>
    <dgm:pt modelId="{A529DFDD-EEDF-42EC-B024-84C9556EA803}" type="pres">
      <dgm:prSet presAssocID="{B8C0E453-47CC-4242-BE2D-CEC46785AAAD}" presName="desTx" presStyleLbl="alignAccFollowNode1" presStyleIdx="3" presStyleCnt="5">
        <dgm:presLayoutVars/>
      </dgm:prSet>
      <dgm:spPr/>
    </dgm:pt>
    <dgm:pt modelId="{7C92C5A3-2AD9-4660-89B0-A62E5E15D960}" type="pres">
      <dgm:prSet presAssocID="{8FE5B272-2ED6-4339-BF32-133A678541BB}" presName="space" presStyleCnt="0"/>
      <dgm:spPr/>
    </dgm:pt>
    <dgm:pt modelId="{00D5E405-041D-4D88-ABC9-9D73D6FC904E}" type="pres">
      <dgm:prSet presAssocID="{72DA0C4D-AF6F-4ADD-9C0E-6AB3C1CBDB14}" presName="composite" presStyleCnt="0"/>
      <dgm:spPr/>
    </dgm:pt>
    <dgm:pt modelId="{60AF4A44-7BD6-420C-B69B-FA1B46F52F42}" type="pres">
      <dgm:prSet presAssocID="{72DA0C4D-AF6F-4ADD-9C0E-6AB3C1CBDB14}" presName="parTx" presStyleLbl="alignNode1" presStyleIdx="4" presStyleCnt="5">
        <dgm:presLayoutVars>
          <dgm:chMax val="0"/>
          <dgm:chPref val="0"/>
        </dgm:presLayoutVars>
      </dgm:prSet>
      <dgm:spPr/>
    </dgm:pt>
    <dgm:pt modelId="{BDC9C6C1-72B5-4CE0-9B38-30131CC53D47}" type="pres">
      <dgm:prSet presAssocID="{72DA0C4D-AF6F-4ADD-9C0E-6AB3C1CBDB14}" presName="desTx" presStyleLbl="alignAccFollowNode1" presStyleIdx="4" presStyleCnt="5">
        <dgm:presLayoutVars/>
      </dgm:prSet>
      <dgm:spPr/>
    </dgm:pt>
  </dgm:ptLst>
  <dgm:cxnLst>
    <dgm:cxn modelId="{E366EA00-6EAE-485A-AA91-DCDF00BCCE59}" type="presOf" srcId="{1E6398E7-7C30-40C7-9FE8-5126E7F55D19}" destId="{5D056A6F-C7CB-403E-829D-3447FD6FB72D}" srcOrd="0" destOrd="0" presId="urn:microsoft.com/office/officeart/2016/7/layout/HorizontalActionList"/>
    <dgm:cxn modelId="{227AC618-C40D-4E5D-B2D7-6C2F885D4CA9}" srcId="{25B2E866-15EF-4868-857B-C2CFBB3DA15F}" destId="{08457B41-B726-42AC-9072-06BE05604A4D}" srcOrd="2" destOrd="0" parTransId="{18DC2CE3-DC25-4A5E-8649-01ABB756AF1D}" sibTransId="{35B9DECE-4BDB-4298-9AAF-FA4EDBD2D75A}"/>
    <dgm:cxn modelId="{A5D4AD2F-AF99-47DF-AF28-CC7DB052584D}" srcId="{25B2E866-15EF-4868-857B-C2CFBB3DA15F}" destId="{91FDD407-067F-4D89-9E46-3C903882A214}" srcOrd="1" destOrd="0" parTransId="{C1FB4B3B-084B-44E7-8940-F7B224548045}" sibTransId="{4C9C0554-5BDB-4490-9B00-828F52A9E18E}"/>
    <dgm:cxn modelId="{6768BA34-1087-4BBA-8979-62472D48F3F3}" srcId="{25B2E866-15EF-4868-857B-C2CFBB3DA15F}" destId="{B8C0E453-47CC-4242-BE2D-CEC46785AAAD}" srcOrd="3" destOrd="0" parTransId="{73491CEB-04BA-4610-A481-AE54A521B448}" sibTransId="{8FE5B272-2ED6-4339-BF32-133A678541BB}"/>
    <dgm:cxn modelId="{6134395E-7EA4-4A58-B105-1920ACB9688E}" srcId="{25B2E866-15EF-4868-857B-C2CFBB3DA15F}" destId="{72DA0C4D-AF6F-4ADD-9C0E-6AB3C1CBDB14}" srcOrd="4" destOrd="0" parTransId="{DE536074-8D28-4127-9555-31043D4518A2}" sibTransId="{ADE9C391-D32B-4FEB-8919-221151923289}"/>
    <dgm:cxn modelId="{AAAEBA41-3AA9-4EC9-BDC1-99CDC8D9E111}" srcId="{91FDD407-067F-4D89-9E46-3C903882A214}" destId="{CEA76AC1-DFC5-478E-8B89-3772FD296D89}" srcOrd="0" destOrd="0" parTransId="{C8B8B7F7-525B-401E-8E25-1815F10C04C3}" sibTransId="{491B34C3-18E0-4E1A-A345-476297DF8568}"/>
    <dgm:cxn modelId="{B7A3EE46-9FCD-4EC3-A5A6-9DD901BF1948}" type="presOf" srcId="{25B2E866-15EF-4868-857B-C2CFBB3DA15F}" destId="{8D705701-CD02-4556-8C4A-99562C2127EB}" srcOrd="0" destOrd="0" presId="urn:microsoft.com/office/officeart/2016/7/layout/HorizontalActionList"/>
    <dgm:cxn modelId="{7E75CC48-F5FA-4620-9725-99B1802DE2B0}" type="presOf" srcId="{D2363F2E-E069-4DF5-A1A1-50D6DEC54BF4}" destId="{E3AD0E7D-431D-4635-A198-5C5298D8EAA5}" srcOrd="0" destOrd="0" presId="urn:microsoft.com/office/officeart/2016/7/layout/HorizontalActionList"/>
    <dgm:cxn modelId="{C575556C-1245-4862-9761-7B8B4F280C2D}" srcId="{08457B41-B726-42AC-9072-06BE05604A4D}" destId="{1E6398E7-7C30-40C7-9FE8-5126E7F55D19}" srcOrd="0" destOrd="0" parTransId="{0A0E8E15-2380-4AF8-92CA-30D8EC5A62D1}" sibTransId="{8C23F6FD-F91A-41CE-9361-45BAE4F632A6}"/>
    <dgm:cxn modelId="{BF5DF681-E6F7-40FE-81D7-46A406FD8D02}" type="presOf" srcId="{08457B41-B726-42AC-9072-06BE05604A4D}" destId="{EB1AECB5-8205-419A-AE8E-34742606CD06}" srcOrd="0" destOrd="0" presId="urn:microsoft.com/office/officeart/2016/7/layout/HorizontalActionList"/>
    <dgm:cxn modelId="{38AF3499-DBCE-4813-9B2A-778B5505C0F4}" srcId="{72DA0C4D-AF6F-4ADD-9C0E-6AB3C1CBDB14}" destId="{9AA2AD68-DCE3-493F-A332-E5ABCD08F569}" srcOrd="0" destOrd="0" parTransId="{698A09CF-DDC9-4F5E-BACB-3676ED1ACF6D}" sibTransId="{69EFD68C-E6EF-4BD6-AF1D-B4577AD27B2D}"/>
    <dgm:cxn modelId="{0DB188A9-F7EF-4B04-87FA-BE96676E94D8}" type="presOf" srcId="{72DA0C4D-AF6F-4ADD-9C0E-6AB3C1CBDB14}" destId="{60AF4A44-7BD6-420C-B69B-FA1B46F52F42}" srcOrd="0" destOrd="0" presId="urn:microsoft.com/office/officeart/2016/7/layout/HorizontalActionList"/>
    <dgm:cxn modelId="{823AC5B2-AF6D-4A49-A305-8FBE0139E9E9}" type="presOf" srcId="{CEA76AC1-DFC5-478E-8B89-3772FD296D89}" destId="{905D3700-5E7F-42DF-8581-75B242644DE8}" srcOrd="0" destOrd="0" presId="urn:microsoft.com/office/officeart/2016/7/layout/HorizontalActionList"/>
    <dgm:cxn modelId="{8F1D35BA-D2BE-41FC-B153-2310D4C0AC64}" type="presOf" srcId="{91FDD407-067F-4D89-9E46-3C903882A214}" destId="{6ED93101-1381-4331-B075-0730804418DB}" srcOrd="0" destOrd="0" presId="urn:microsoft.com/office/officeart/2016/7/layout/HorizontalActionList"/>
    <dgm:cxn modelId="{6B2150BF-D928-4711-B1D2-AA8D630FB9D0}" type="presOf" srcId="{9064A7FC-2687-48D5-A798-236422504824}" destId="{175ED577-EB34-42A7-BC45-EF8183387203}" srcOrd="0" destOrd="0" presId="urn:microsoft.com/office/officeart/2016/7/layout/HorizontalActionList"/>
    <dgm:cxn modelId="{8B19A7C0-EEC2-4C4A-B349-9C13C1E358C7}" srcId="{D2363F2E-E069-4DF5-A1A1-50D6DEC54BF4}" destId="{9064A7FC-2687-48D5-A798-236422504824}" srcOrd="0" destOrd="0" parTransId="{D58FB428-31E5-42A8-9986-81752070E549}" sibTransId="{0077282E-716F-4F57-8990-B48A98DFC028}"/>
    <dgm:cxn modelId="{AB7EFBCB-60ED-4B3F-BA6B-50FBBA8E8226}" type="presOf" srcId="{B8C0E453-47CC-4242-BE2D-CEC46785AAAD}" destId="{D47B4B69-2D83-4ED5-9BB2-14EE0B403E03}" srcOrd="0" destOrd="0" presId="urn:microsoft.com/office/officeart/2016/7/layout/HorizontalActionList"/>
    <dgm:cxn modelId="{72622DD4-C1DF-4ED0-8984-D980E1654A6F}" type="presOf" srcId="{FD812275-0C32-4FF4-A3E6-1988277FF1D0}" destId="{A529DFDD-EEDF-42EC-B024-84C9556EA803}" srcOrd="0" destOrd="0" presId="urn:microsoft.com/office/officeart/2016/7/layout/HorizontalActionList"/>
    <dgm:cxn modelId="{9E7D1BDF-A417-423B-8108-F12AF6137F7A}" srcId="{B8C0E453-47CC-4242-BE2D-CEC46785AAAD}" destId="{FD812275-0C32-4FF4-A3E6-1988277FF1D0}" srcOrd="0" destOrd="0" parTransId="{09E3647D-855D-41CB-971D-42778356F72D}" sibTransId="{A4AD8843-7C15-4EFD-B636-74A916F1C67D}"/>
    <dgm:cxn modelId="{DB3D78E1-792D-4541-9142-A32647B28602}" type="presOf" srcId="{9AA2AD68-DCE3-493F-A332-E5ABCD08F569}" destId="{BDC9C6C1-72B5-4CE0-9B38-30131CC53D47}" srcOrd="0" destOrd="0" presId="urn:microsoft.com/office/officeart/2016/7/layout/HorizontalActionList"/>
    <dgm:cxn modelId="{1C2BD9FF-B7FA-43C7-AA91-F211C3A7A9D9}" srcId="{25B2E866-15EF-4868-857B-C2CFBB3DA15F}" destId="{D2363F2E-E069-4DF5-A1A1-50D6DEC54BF4}" srcOrd="0" destOrd="0" parTransId="{45FEFE20-FF48-4E49-8C4D-6C85190A85AF}" sibTransId="{AFFDE8F2-60E0-44BD-90BD-52C0DFA07653}"/>
    <dgm:cxn modelId="{4F821B9E-6771-461D-83AE-F6CFFBDD6D1F}" type="presParOf" srcId="{8D705701-CD02-4556-8C4A-99562C2127EB}" destId="{DC52412B-784C-4970-B0E1-FB776CC46C98}" srcOrd="0" destOrd="0" presId="urn:microsoft.com/office/officeart/2016/7/layout/HorizontalActionList"/>
    <dgm:cxn modelId="{08B7A081-10F7-4C08-B4D2-F650E2E66139}" type="presParOf" srcId="{DC52412B-784C-4970-B0E1-FB776CC46C98}" destId="{E3AD0E7D-431D-4635-A198-5C5298D8EAA5}" srcOrd="0" destOrd="0" presId="urn:microsoft.com/office/officeart/2016/7/layout/HorizontalActionList"/>
    <dgm:cxn modelId="{E10400AA-389E-4758-BBB7-B3659F0E41C9}" type="presParOf" srcId="{DC52412B-784C-4970-B0E1-FB776CC46C98}" destId="{175ED577-EB34-42A7-BC45-EF8183387203}" srcOrd="1" destOrd="0" presId="urn:microsoft.com/office/officeart/2016/7/layout/HorizontalActionList"/>
    <dgm:cxn modelId="{D1F76238-DCA8-436D-ADFB-6336D3E3D044}" type="presParOf" srcId="{8D705701-CD02-4556-8C4A-99562C2127EB}" destId="{C3FBBE03-AF61-4814-AAE3-CB5BB9B08897}" srcOrd="1" destOrd="0" presId="urn:microsoft.com/office/officeart/2016/7/layout/HorizontalActionList"/>
    <dgm:cxn modelId="{A0562D77-268D-4AA6-8D26-465DE53431A4}" type="presParOf" srcId="{8D705701-CD02-4556-8C4A-99562C2127EB}" destId="{C14331F9-F85F-442B-B9DC-94F018585203}" srcOrd="2" destOrd="0" presId="urn:microsoft.com/office/officeart/2016/7/layout/HorizontalActionList"/>
    <dgm:cxn modelId="{6D628EBE-07D2-4D06-99B1-A9B133E0E886}" type="presParOf" srcId="{C14331F9-F85F-442B-B9DC-94F018585203}" destId="{6ED93101-1381-4331-B075-0730804418DB}" srcOrd="0" destOrd="0" presId="urn:microsoft.com/office/officeart/2016/7/layout/HorizontalActionList"/>
    <dgm:cxn modelId="{ACDA5A98-66E7-43DF-96B7-48A0116812CE}" type="presParOf" srcId="{C14331F9-F85F-442B-B9DC-94F018585203}" destId="{905D3700-5E7F-42DF-8581-75B242644DE8}" srcOrd="1" destOrd="0" presId="urn:microsoft.com/office/officeart/2016/7/layout/HorizontalActionList"/>
    <dgm:cxn modelId="{92963C06-E733-4995-9C93-EC69520006C1}" type="presParOf" srcId="{8D705701-CD02-4556-8C4A-99562C2127EB}" destId="{3FEA7FC1-5E2C-453F-9BAE-F3BC2B8E4D6A}" srcOrd="3" destOrd="0" presId="urn:microsoft.com/office/officeart/2016/7/layout/HorizontalActionList"/>
    <dgm:cxn modelId="{B6A42E14-CD0C-4701-B8F9-EF65BB3641C9}" type="presParOf" srcId="{8D705701-CD02-4556-8C4A-99562C2127EB}" destId="{459AAE30-7FCE-4A8F-9C0B-21D9BCAD80F8}" srcOrd="4" destOrd="0" presId="urn:microsoft.com/office/officeart/2016/7/layout/HorizontalActionList"/>
    <dgm:cxn modelId="{EDA36B70-E078-40FF-8AD7-2E1F22B1D262}" type="presParOf" srcId="{459AAE30-7FCE-4A8F-9C0B-21D9BCAD80F8}" destId="{EB1AECB5-8205-419A-AE8E-34742606CD06}" srcOrd="0" destOrd="0" presId="urn:microsoft.com/office/officeart/2016/7/layout/HorizontalActionList"/>
    <dgm:cxn modelId="{54DA2478-A0D2-418B-A6DF-FF580DB7D276}" type="presParOf" srcId="{459AAE30-7FCE-4A8F-9C0B-21D9BCAD80F8}" destId="{5D056A6F-C7CB-403E-829D-3447FD6FB72D}" srcOrd="1" destOrd="0" presId="urn:microsoft.com/office/officeart/2016/7/layout/HorizontalActionList"/>
    <dgm:cxn modelId="{8F15D36D-67D8-4FC8-A93E-405049A68049}" type="presParOf" srcId="{8D705701-CD02-4556-8C4A-99562C2127EB}" destId="{D30EEF1A-45CA-4320-B7CB-3AF4C410AE00}" srcOrd="5" destOrd="0" presId="urn:microsoft.com/office/officeart/2016/7/layout/HorizontalActionList"/>
    <dgm:cxn modelId="{683A896B-5AEA-4D5E-9DD9-1FFE4D2BA5EC}" type="presParOf" srcId="{8D705701-CD02-4556-8C4A-99562C2127EB}" destId="{60924507-D9D6-4E62-AB76-ECE4388CF5E9}" srcOrd="6" destOrd="0" presId="urn:microsoft.com/office/officeart/2016/7/layout/HorizontalActionList"/>
    <dgm:cxn modelId="{167C8E03-A500-43FA-9A9D-BC4E4AE57F69}" type="presParOf" srcId="{60924507-D9D6-4E62-AB76-ECE4388CF5E9}" destId="{D47B4B69-2D83-4ED5-9BB2-14EE0B403E03}" srcOrd="0" destOrd="0" presId="urn:microsoft.com/office/officeart/2016/7/layout/HorizontalActionList"/>
    <dgm:cxn modelId="{6206900A-C9DB-4001-B954-7275AB388DDE}" type="presParOf" srcId="{60924507-D9D6-4E62-AB76-ECE4388CF5E9}" destId="{A529DFDD-EEDF-42EC-B024-84C9556EA803}" srcOrd="1" destOrd="0" presId="urn:microsoft.com/office/officeart/2016/7/layout/HorizontalActionList"/>
    <dgm:cxn modelId="{FE7AEBFD-3105-493D-BEAD-D603233352EC}" type="presParOf" srcId="{8D705701-CD02-4556-8C4A-99562C2127EB}" destId="{7C92C5A3-2AD9-4660-89B0-A62E5E15D960}" srcOrd="7" destOrd="0" presId="urn:microsoft.com/office/officeart/2016/7/layout/HorizontalActionList"/>
    <dgm:cxn modelId="{962E5AA4-0394-4E6E-8FF7-774548BC9980}" type="presParOf" srcId="{8D705701-CD02-4556-8C4A-99562C2127EB}" destId="{00D5E405-041D-4D88-ABC9-9D73D6FC904E}" srcOrd="8" destOrd="0" presId="urn:microsoft.com/office/officeart/2016/7/layout/HorizontalActionList"/>
    <dgm:cxn modelId="{EE80A59A-BA34-43AD-8EE6-F7CCAE0980A7}" type="presParOf" srcId="{00D5E405-041D-4D88-ABC9-9D73D6FC904E}" destId="{60AF4A44-7BD6-420C-B69B-FA1B46F52F42}" srcOrd="0" destOrd="0" presId="urn:microsoft.com/office/officeart/2016/7/layout/HorizontalActionList"/>
    <dgm:cxn modelId="{597E7895-933F-4EC9-A57B-28F658F52C85}" type="presParOf" srcId="{00D5E405-041D-4D88-ABC9-9D73D6FC904E}" destId="{BDC9C6C1-72B5-4CE0-9B38-30131CC53D4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082128-D83E-42E5-803F-709FF85C286B}" type="doc">
      <dgm:prSet loTypeId="urn:microsoft.com/office/officeart/2016/7/layout/LinearArrowProcessNumbered" loCatId="process" qsTypeId="urn:microsoft.com/office/officeart/2005/8/quickstyle/simple1" qsCatId="simple" csTypeId="urn:microsoft.com/office/officeart/2005/8/colors/accent1_2" csCatId="accent1" phldr="1"/>
      <dgm:spPr/>
      <dgm:t>
        <a:bodyPr/>
        <a:lstStyle/>
        <a:p>
          <a:endParaRPr lang="en-US"/>
        </a:p>
      </dgm:t>
    </dgm:pt>
    <dgm:pt modelId="{5B27D339-B042-48FA-BE0F-A4C79467C96E}">
      <dgm:prSet/>
      <dgm:spPr/>
      <dgm:t>
        <a:bodyPr/>
        <a:lstStyle/>
        <a:p>
          <a:r>
            <a:rPr lang="en-US" dirty="0"/>
            <a:t>Answer policy related inquiries/questions</a:t>
          </a:r>
        </a:p>
        <a:p>
          <a:r>
            <a:rPr lang="en-US" dirty="0"/>
            <a:t>Assist with password reset</a:t>
          </a:r>
        </a:p>
        <a:p>
          <a:r>
            <a:rPr lang="en-US" dirty="0"/>
            <a:t>Provide case information</a:t>
          </a:r>
        </a:p>
        <a:p>
          <a:r>
            <a:rPr lang="en-US" dirty="0"/>
            <a:t>Conduct Trainings</a:t>
          </a:r>
        </a:p>
        <a:p>
          <a:r>
            <a:rPr lang="en-US" dirty="0"/>
            <a:t>Conduct intake interview if client is present at your location</a:t>
          </a:r>
        </a:p>
        <a:p>
          <a:endParaRPr lang="en-US" dirty="0"/>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phldrT="1"/>
      <dgm:spPr/>
      <dgm:t>
        <a:bodyPr/>
        <a:lstStyle/>
        <a:p>
          <a:r>
            <a:rPr lang="en-US" dirty="0"/>
            <a:t>1</a:t>
          </a:r>
        </a:p>
      </dgm:t>
    </dgm:pt>
    <dgm:pt modelId="{63DE3041-9C9E-4B4A-9365-000DFCF6DFE9}">
      <dgm:prSet/>
      <dgm:spPr/>
      <dgm:t>
        <a:bodyPr/>
        <a:lstStyle/>
        <a:p>
          <a:r>
            <a:rPr lang="en-US" dirty="0"/>
            <a:t>Provide Community Partners with support at community and other outreach events.</a:t>
          </a:r>
        </a:p>
        <a:p>
          <a:r>
            <a:rPr lang="en-US" dirty="0"/>
            <a:t>Refer customers to HOPE Florida, A Pathway to Prosperity</a:t>
          </a:r>
        </a:p>
        <a:p>
          <a:endParaRPr lang="en-US" dirty="0"/>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phldrT="2"/>
      <dgm:spPr/>
      <dgm:t>
        <a:bodyPr/>
        <a:lstStyle/>
        <a:p>
          <a:r>
            <a:rPr lang="en-US" dirty="0"/>
            <a:t>2</a:t>
          </a:r>
        </a:p>
      </dgm:t>
    </dgm:pt>
    <dgm:pt modelId="{C7866EB3-AC77-416B-84D9-763E771297AB}" type="pres">
      <dgm:prSet presAssocID="{2F082128-D83E-42E5-803F-709FF85C286B}" presName="linearFlow" presStyleCnt="0">
        <dgm:presLayoutVars>
          <dgm:dir/>
          <dgm:animLvl val="lvl"/>
          <dgm:resizeHandles val="exact"/>
        </dgm:presLayoutVars>
      </dgm:prSet>
      <dgm:spPr/>
    </dgm:pt>
    <dgm:pt modelId="{D3EFEBD7-8590-4C17-BC3B-D4046F6025D4}" type="pres">
      <dgm:prSet presAssocID="{5B27D339-B042-48FA-BE0F-A4C79467C96E}" presName="compositeNode" presStyleCnt="0"/>
      <dgm:spPr/>
    </dgm:pt>
    <dgm:pt modelId="{0C61B1C8-EDF6-4EAA-8E4A-9282D7CDB3EC}" type="pres">
      <dgm:prSet presAssocID="{5B27D339-B042-48FA-BE0F-A4C79467C96E}" presName="parTx" presStyleLbl="node1" presStyleIdx="0" presStyleCnt="0">
        <dgm:presLayoutVars>
          <dgm:chMax val="0"/>
          <dgm:chPref val="0"/>
          <dgm:bulletEnabled val="1"/>
        </dgm:presLayoutVars>
      </dgm:prSet>
      <dgm:spPr/>
    </dgm:pt>
    <dgm:pt modelId="{652F2F84-0F11-485A-A9C7-19E43991F688}" type="pres">
      <dgm:prSet presAssocID="{5B27D339-B042-48FA-BE0F-A4C79467C96E}" presName="parSh" presStyleCnt="0"/>
      <dgm:spPr/>
    </dgm:pt>
    <dgm:pt modelId="{D69E9A8E-D4AD-467C-B981-D6FFEA061E6E}" type="pres">
      <dgm:prSet presAssocID="{5B27D339-B042-48FA-BE0F-A4C79467C96E}" presName="lineNode" presStyleLbl="alignAccFollowNode1" presStyleIdx="0" presStyleCnt="6"/>
      <dgm:spPr/>
    </dgm:pt>
    <dgm:pt modelId="{70213E40-99C2-422F-8023-CB8337714D44}" type="pres">
      <dgm:prSet presAssocID="{5B27D339-B042-48FA-BE0F-A4C79467C96E}" presName="lineArrowNode" presStyleLbl="alignAccFollowNode1" presStyleIdx="1" presStyleCnt="6"/>
      <dgm:spPr/>
    </dgm:pt>
    <dgm:pt modelId="{DB26D527-5A0B-447F-916A-F16FB494D16A}" type="pres">
      <dgm:prSet presAssocID="{BD6240C1-E40A-4A41-8B55-A0C8C1555206}" presName="sibTransNodeCircle" presStyleLbl="alignNode1" presStyleIdx="0" presStyleCnt="2">
        <dgm:presLayoutVars>
          <dgm:chMax val="0"/>
          <dgm:bulletEnabled/>
        </dgm:presLayoutVars>
      </dgm:prSet>
      <dgm:spPr/>
    </dgm:pt>
    <dgm:pt modelId="{5BDCCF96-75D5-4287-BA2D-B44237F93892}" type="pres">
      <dgm:prSet presAssocID="{BD6240C1-E40A-4A41-8B55-A0C8C1555206}" presName="spacerBetweenCircleAndCallout" presStyleCnt="0">
        <dgm:presLayoutVars/>
      </dgm:prSet>
      <dgm:spPr/>
    </dgm:pt>
    <dgm:pt modelId="{02DFBF1E-EDFF-4EF5-8F90-8596B535D86D}" type="pres">
      <dgm:prSet presAssocID="{5B27D339-B042-48FA-BE0F-A4C79467C96E}" presName="nodeText" presStyleLbl="alignAccFollowNode1" presStyleIdx="2" presStyleCnt="6">
        <dgm:presLayoutVars>
          <dgm:bulletEnabled val="1"/>
        </dgm:presLayoutVars>
      </dgm:prSet>
      <dgm:spPr/>
    </dgm:pt>
    <dgm:pt modelId="{8ABF2108-47C6-4BBD-BFC6-841967D007F1}" type="pres">
      <dgm:prSet presAssocID="{BD6240C1-E40A-4A41-8B55-A0C8C1555206}" presName="sibTransComposite" presStyleCnt="0"/>
      <dgm:spPr/>
    </dgm:pt>
    <dgm:pt modelId="{F6C0807E-EAEE-41CA-80A2-8766A41CC992}" type="pres">
      <dgm:prSet presAssocID="{63DE3041-9C9E-4B4A-9365-000DFCF6DFE9}" presName="compositeNode" presStyleCnt="0"/>
      <dgm:spPr/>
    </dgm:pt>
    <dgm:pt modelId="{84AD47DD-5781-476D-B0E2-9171F5EEEC38}" type="pres">
      <dgm:prSet presAssocID="{63DE3041-9C9E-4B4A-9365-000DFCF6DFE9}" presName="parTx" presStyleLbl="node1" presStyleIdx="0" presStyleCnt="0">
        <dgm:presLayoutVars>
          <dgm:chMax val="0"/>
          <dgm:chPref val="0"/>
          <dgm:bulletEnabled val="1"/>
        </dgm:presLayoutVars>
      </dgm:prSet>
      <dgm:spPr/>
    </dgm:pt>
    <dgm:pt modelId="{D4A84F02-4B61-4F6F-9D37-DB97D4999644}" type="pres">
      <dgm:prSet presAssocID="{63DE3041-9C9E-4B4A-9365-000DFCF6DFE9}" presName="parSh" presStyleCnt="0"/>
      <dgm:spPr/>
    </dgm:pt>
    <dgm:pt modelId="{3B39AEE5-F550-4D1D-9F58-5EEF448785EB}" type="pres">
      <dgm:prSet presAssocID="{63DE3041-9C9E-4B4A-9365-000DFCF6DFE9}" presName="lineNode" presStyleLbl="alignAccFollowNode1" presStyleIdx="3" presStyleCnt="6"/>
      <dgm:spPr/>
    </dgm:pt>
    <dgm:pt modelId="{854D3268-A5A7-4518-879D-583369429D9A}" type="pres">
      <dgm:prSet presAssocID="{63DE3041-9C9E-4B4A-9365-000DFCF6DFE9}" presName="lineArrowNode" presStyleLbl="alignAccFollowNode1" presStyleIdx="4" presStyleCnt="6"/>
      <dgm:spPr/>
    </dgm:pt>
    <dgm:pt modelId="{2EA2EF9E-5B25-4792-BAAA-03F38D1B001D}" type="pres">
      <dgm:prSet presAssocID="{EC43707A-626C-4394-845B-E6740B01AD76}" presName="sibTransNodeCircle" presStyleLbl="alignNode1" presStyleIdx="1" presStyleCnt="2">
        <dgm:presLayoutVars>
          <dgm:chMax val="0"/>
          <dgm:bulletEnabled/>
        </dgm:presLayoutVars>
      </dgm:prSet>
      <dgm:spPr/>
    </dgm:pt>
    <dgm:pt modelId="{737B1F7E-1D25-465C-A719-478D602EEBA1}" type="pres">
      <dgm:prSet presAssocID="{EC43707A-626C-4394-845B-E6740B01AD76}" presName="spacerBetweenCircleAndCallout" presStyleCnt="0">
        <dgm:presLayoutVars/>
      </dgm:prSet>
      <dgm:spPr/>
    </dgm:pt>
    <dgm:pt modelId="{413B137C-3859-4D76-B59A-4B02F2E81852}" type="pres">
      <dgm:prSet presAssocID="{63DE3041-9C9E-4B4A-9365-000DFCF6DFE9}" presName="nodeText" presStyleLbl="alignAccFollowNode1" presStyleIdx="5" presStyleCnt="6">
        <dgm:presLayoutVars>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1911E227-672D-4901-BB47-3302241300DF}" type="presOf" srcId="{63DE3041-9C9E-4B4A-9365-000DFCF6DFE9}" destId="{413B137C-3859-4D76-B59A-4B02F2E81852}" srcOrd="0" destOrd="0" presId="urn:microsoft.com/office/officeart/2016/7/layout/LinearArrowProcessNumbered"/>
    <dgm:cxn modelId="{2EC6183C-9688-42D7-894B-A4C40E2B990C}" type="presOf" srcId="{2F082128-D83E-42E5-803F-709FF85C286B}" destId="{C7866EB3-AC77-416B-84D9-763E771297AB}" srcOrd="0" destOrd="0" presId="urn:microsoft.com/office/officeart/2016/7/layout/LinearArrowProcessNumbered"/>
    <dgm:cxn modelId="{E4717540-6197-4076-B0A9-3C421C8B3690}" type="presOf" srcId="{BD6240C1-E40A-4A41-8B55-A0C8C1555206}" destId="{DB26D527-5A0B-447F-916A-F16FB494D16A}" srcOrd="0" destOrd="0" presId="urn:microsoft.com/office/officeart/2016/7/layout/LinearArrowProcessNumbered"/>
    <dgm:cxn modelId="{4CE07A58-F2A0-4CD3-BEFF-0C8A1C2156C4}" type="presOf" srcId="{EC43707A-626C-4394-845B-E6740B01AD76}" destId="{2EA2EF9E-5B25-4792-BAAA-03F38D1B001D}" srcOrd="0" destOrd="0" presId="urn:microsoft.com/office/officeart/2016/7/layout/LinearArrowProcessNumbered"/>
    <dgm:cxn modelId="{57B751A3-FCEB-4C8C-BED5-8E144DFCE091}" type="presOf" srcId="{5B27D339-B042-48FA-BE0F-A4C79467C96E}" destId="{02DFBF1E-EDFF-4EF5-8F90-8596B535D86D}" srcOrd="0" destOrd="0" presId="urn:microsoft.com/office/officeart/2016/7/layout/LinearArrowProcessNumbered"/>
    <dgm:cxn modelId="{7193BBE4-63C2-442B-88A4-93704F6E3EDC}" srcId="{2F082128-D83E-42E5-803F-709FF85C286B}" destId="{63DE3041-9C9E-4B4A-9365-000DFCF6DFE9}" srcOrd="1" destOrd="0" parTransId="{117442B1-AD58-4E63-B169-903D283A5ED2}" sibTransId="{EC43707A-626C-4394-845B-E6740B01AD76}"/>
    <dgm:cxn modelId="{5D860B1C-FB75-4BB9-9CFC-F60255C19D56}" type="presParOf" srcId="{C7866EB3-AC77-416B-84D9-763E771297AB}" destId="{D3EFEBD7-8590-4C17-BC3B-D4046F6025D4}" srcOrd="0" destOrd="0" presId="urn:microsoft.com/office/officeart/2016/7/layout/LinearArrowProcessNumbered"/>
    <dgm:cxn modelId="{FC22BC31-F93B-4F7F-9DC3-54E3DF25B8E8}" type="presParOf" srcId="{D3EFEBD7-8590-4C17-BC3B-D4046F6025D4}" destId="{0C61B1C8-EDF6-4EAA-8E4A-9282D7CDB3EC}" srcOrd="0" destOrd="0" presId="urn:microsoft.com/office/officeart/2016/7/layout/LinearArrowProcessNumbered"/>
    <dgm:cxn modelId="{475F0D9E-7A1F-4E4C-A7D9-FF5A0645C9E1}" type="presParOf" srcId="{D3EFEBD7-8590-4C17-BC3B-D4046F6025D4}" destId="{652F2F84-0F11-485A-A9C7-19E43991F688}" srcOrd="1" destOrd="0" presId="urn:microsoft.com/office/officeart/2016/7/layout/LinearArrowProcessNumbered"/>
    <dgm:cxn modelId="{3BA1DA99-F98E-4C05-ABF1-2F8477490123}" type="presParOf" srcId="{652F2F84-0F11-485A-A9C7-19E43991F688}" destId="{D69E9A8E-D4AD-467C-B981-D6FFEA061E6E}" srcOrd="0" destOrd="0" presId="urn:microsoft.com/office/officeart/2016/7/layout/LinearArrowProcessNumbered"/>
    <dgm:cxn modelId="{CD4A50EA-108D-47CA-B349-CFBF1133C97D}" type="presParOf" srcId="{652F2F84-0F11-485A-A9C7-19E43991F688}" destId="{70213E40-99C2-422F-8023-CB8337714D44}" srcOrd="1" destOrd="0" presId="urn:microsoft.com/office/officeart/2016/7/layout/LinearArrowProcessNumbered"/>
    <dgm:cxn modelId="{19030AC9-01EA-4525-9FC8-D12F1D9D69CA}" type="presParOf" srcId="{652F2F84-0F11-485A-A9C7-19E43991F688}" destId="{DB26D527-5A0B-447F-916A-F16FB494D16A}" srcOrd="2" destOrd="0" presId="urn:microsoft.com/office/officeart/2016/7/layout/LinearArrowProcessNumbered"/>
    <dgm:cxn modelId="{DD0F1B88-E582-4C04-8BD7-ACA0E6AC95E9}" type="presParOf" srcId="{652F2F84-0F11-485A-A9C7-19E43991F688}" destId="{5BDCCF96-75D5-4287-BA2D-B44237F93892}" srcOrd="3" destOrd="0" presId="urn:microsoft.com/office/officeart/2016/7/layout/LinearArrowProcessNumbered"/>
    <dgm:cxn modelId="{429CDC99-2D9B-4577-9D34-667A7B466107}" type="presParOf" srcId="{D3EFEBD7-8590-4C17-BC3B-D4046F6025D4}" destId="{02DFBF1E-EDFF-4EF5-8F90-8596B535D86D}" srcOrd="2" destOrd="0" presId="urn:microsoft.com/office/officeart/2016/7/layout/LinearArrowProcessNumbered"/>
    <dgm:cxn modelId="{83694DF5-E4F3-4C4D-B3BE-701D4601D3D1}" type="presParOf" srcId="{C7866EB3-AC77-416B-84D9-763E771297AB}" destId="{8ABF2108-47C6-4BBD-BFC6-841967D007F1}" srcOrd="1" destOrd="0" presId="urn:microsoft.com/office/officeart/2016/7/layout/LinearArrowProcessNumbered"/>
    <dgm:cxn modelId="{62F44107-5EDC-4585-AC59-E2BBD80494D3}" type="presParOf" srcId="{C7866EB3-AC77-416B-84D9-763E771297AB}" destId="{F6C0807E-EAEE-41CA-80A2-8766A41CC992}" srcOrd="2" destOrd="0" presId="urn:microsoft.com/office/officeart/2016/7/layout/LinearArrowProcessNumbered"/>
    <dgm:cxn modelId="{91925F3C-6C95-47F0-9DEC-5041E990DB04}" type="presParOf" srcId="{F6C0807E-EAEE-41CA-80A2-8766A41CC992}" destId="{84AD47DD-5781-476D-B0E2-9171F5EEEC38}" srcOrd="0" destOrd="0" presId="urn:microsoft.com/office/officeart/2016/7/layout/LinearArrowProcessNumbered"/>
    <dgm:cxn modelId="{50CA82D0-6839-48A4-877E-599827346D69}" type="presParOf" srcId="{F6C0807E-EAEE-41CA-80A2-8766A41CC992}" destId="{D4A84F02-4B61-4F6F-9D37-DB97D4999644}" srcOrd="1" destOrd="0" presId="urn:microsoft.com/office/officeart/2016/7/layout/LinearArrowProcessNumbered"/>
    <dgm:cxn modelId="{2F88E67B-1790-423E-91AB-26B1B94F6A05}" type="presParOf" srcId="{D4A84F02-4B61-4F6F-9D37-DB97D4999644}" destId="{3B39AEE5-F550-4D1D-9F58-5EEF448785EB}" srcOrd="0" destOrd="0" presId="urn:microsoft.com/office/officeart/2016/7/layout/LinearArrowProcessNumbered"/>
    <dgm:cxn modelId="{A58333A5-EF96-4F56-A8B8-35A99D8FA311}" type="presParOf" srcId="{D4A84F02-4B61-4F6F-9D37-DB97D4999644}" destId="{854D3268-A5A7-4518-879D-583369429D9A}" srcOrd="1" destOrd="0" presId="urn:microsoft.com/office/officeart/2016/7/layout/LinearArrowProcessNumbered"/>
    <dgm:cxn modelId="{F325A954-02E1-4113-9BF8-5B56C19476BD}" type="presParOf" srcId="{D4A84F02-4B61-4F6F-9D37-DB97D4999644}" destId="{2EA2EF9E-5B25-4792-BAAA-03F38D1B001D}" srcOrd="2" destOrd="0" presId="urn:microsoft.com/office/officeart/2016/7/layout/LinearArrowProcessNumbered"/>
    <dgm:cxn modelId="{115F9019-E791-49A3-9FBF-9AB0290B2A10}" type="presParOf" srcId="{D4A84F02-4B61-4F6F-9D37-DB97D4999644}" destId="{737B1F7E-1D25-465C-A719-478D602EEBA1}" srcOrd="3" destOrd="0" presId="urn:microsoft.com/office/officeart/2016/7/layout/LinearArrowProcessNumbered"/>
    <dgm:cxn modelId="{C0D21E81-ECC5-4507-A703-0678744A6247}" type="presParOf" srcId="{F6C0807E-EAEE-41CA-80A2-8766A41CC992}" destId="{413B137C-3859-4D76-B59A-4B02F2E81852}"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All individuals have the right to a confidential relationship with the Department and its authorized Community Partners.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All information provided by participants, denied applicants and inactive individuals are to be confidential state Department material; it is not subject to the Freedom of Information Act.</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082128-D83E-42E5-803F-709FF85C2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27D339-B042-48FA-BE0F-A4C79467C96E}">
      <dgm:prSet/>
      <dgm:spPr>
        <a:solidFill>
          <a:srgbClr val="92D050">
            <a:alpha val="90000"/>
          </a:srgbClr>
        </a:solidFill>
      </dgm:spPr>
      <dgm:t>
        <a:bodyPr/>
        <a:lstStyle/>
        <a:p>
          <a:r>
            <a:rPr lang="en-US" dirty="0"/>
            <a:t>Individuals may apply </a:t>
          </a:r>
          <a:r>
            <a:rPr lang="en-US" u="sng" dirty="0"/>
            <a:t>for</a:t>
          </a:r>
          <a:r>
            <a:rPr lang="en-US" dirty="0"/>
            <a:t> public assistance in person, by mail or by web-based or facsimile application. An acceptable application must have applicants name, address and signature on the form. Upon request from the applicant, provide assistance in completing the application.</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a:solidFill>
          <a:srgbClr val="92D050">
            <a:alpha val="90000"/>
          </a:srgbClr>
        </a:solidFill>
      </dgm:spPr>
      <dgm:t>
        <a:bodyPr/>
        <a:lstStyle/>
        <a:p>
          <a:r>
            <a:rPr lang="en-US" dirty="0"/>
            <a:t>Individuals must submit an application and initial application, reapplication, recertification and requests for additional assistance.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63F99F8A-2389-4F91-B165-C7B35B72EE83}" type="pres">
      <dgm:prSet presAssocID="{2F082128-D83E-42E5-803F-709FF85C286B}" presName="hierChild1" presStyleCnt="0">
        <dgm:presLayoutVars>
          <dgm:chPref val="1"/>
          <dgm:dir/>
          <dgm:animOne val="branch"/>
          <dgm:animLvl val="lvl"/>
          <dgm:resizeHandles/>
        </dgm:presLayoutVars>
      </dgm:prSet>
      <dgm:spPr/>
    </dgm:pt>
    <dgm:pt modelId="{073334A5-83A6-49C7-B059-50DEFC3C931F}" type="pres">
      <dgm:prSet presAssocID="{5B27D339-B042-48FA-BE0F-A4C79467C96E}" presName="hierRoot1" presStyleCnt="0"/>
      <dgm:spPr/>
    </dgm:pt>
    <dgm:pt modelId="{27F4BB8B-69DD-497C-A456-CBFF98ACB39D}" type="pres">
      <dgm:prSet presAssocID="{5B27D339-B042-48FA-BE0F-A4C79467C96E}" presName="composite" presStyleCnt="0"/>
      <dgm:spPr/>
    </dgm:pt>
    <dgm:pt modelId="{FDACBA92-917F-4365-ABE4-E752ECE69270}" type="pres">
      <dgm:prSet presAssocID="{5B27D339-B042-48FA-BE0F-A4C79467C96E}" presName="background" presStyleLbl="node0" presStyleIdx="0" presStyleCnt="2"/>
      <dgm:spPr/>
    </dgm:pt>
    <dgm:pt modelId="{2654E3D0-7E2D-41C1-9BC0-2270DCFCDD01}" type="pres">
      <dgm:prSet presAssocID="{5B27D339-B042-48FA-BE0F-A4C79467C96E}" presName="text" presStyleLbl="fgAcc0" presStyleIdx="0" presStyleCnt="2">
        <dgm:presLayoutVars>
          <dgm:chPref val="3"/>
        </dgm:presLayoutVars>
      </dgm:prSet>
      <dgm:spPr/>
    </dgm:pt>
    <dgm:pt modelId="{BEAF5271-21D7-4425-AC06-7B3C0897EEBF}" type="pres">
      <dgm:prSet presAssocID="{5B27D339-B042-48FA-BE0F-A4C79467C96E}" presName="hierChild2" presStyleCnt="0"/>
      <dgm:spPr/>
    </dgm:pt>
    <dgm:pt modelId="{AEE5295F-E199-4156-8D5C-71F516FE765B}" type="pres">
      <dgm:prSet presAssocID="{63DE3041-9C9E-4B4A-9365-000DFCF6DFE9}" presName="hierRoot1" presStyleCnt="0"/>
      <dgm:spPr/>
    </dgm:pt>
    <dgm:pt modelId="{82F8B2D0-0118-4386-982D-147FADD038C7}" type="pres">
      <dgm:prSet presAssocID="{63DE3041-9C9E-4B4A-9365-000DFCF6DFE9}" presName="composite" presStyleCnt="0"/>
      <dgm:spPr/>
    </dgm:pt>
    <dgm:pt modelId="{EE0FE4CD-8E0B-473E-A4F3-50277444A936}" type="pres">
      <dgm:prSet presAssocID="{63DE3041-9C9E-4B4A-9365-000DFCF6DFE9}" presName="background" presStyleLbl="node0" presStyleIdx="1" presStyleCnt="2"/>
      <dgm:spPr/>
    </dgm:pt>
    <dgm:pt modelId="{146A94E0-18DB-4A8A-B8BD-7E7105BE15A1}" type="pres">
      <dgm:prSet presAssocID="{63DE3041-9C9E-4B4A-9365-000DFCF6DFE9}" presName="text" presStyleLbl="fgAcc0" presStyleIdx="1" presStyleCnt="2">
        <dgm:presLayoutVars>
          <dgm:chPref val="3"/>
        </dgm:presLayoutVars>
      </dgm:prSet>
      <dgm:spPr/>
    </dgm:pt>
    <dgm:pt modelId="{E4A7511C-41BB-41D4-9C45-88667A830450}" type="pres">
      <dgm:prSet presAssocID="{63DE3041-9C9E-4B4A-9365-000DFCF6DFE9}" presName="hierChild2" presStyleCnt="0"/>
      <dgm:spPr/>
    </dgm:pt>
  </dgm:ptLst>
  <dgm:cxnLst>
    <dgm:cxn modelId="{DD887426-5A0E-48AE-AFF1-E7A57B7C4020}" srcId="{2F082128-D83E-42E5-803F-709FF85C286B}" destId="{5B27D339-B042-48FA-BE0F-A4C79467C96E}" srcOrd="0" destOrd="0" parTransId="{F1BA97C0-23D6-41A8-9ECA-066450A8E023}" sibTransId="{BD6240C1-E40A-4A41-8B55-A0C8C1555206}"/>
    <dgm:cxn modelId="{7A4A8226-C232-4575-B7FB-86C648B92608}" type="presOf" srcId="{2F082128-D83E-42E5-803F-709FF85C286B}" destId="{63F99F8A-2389-4F91-B165-C7B35B72EE83}" srcOrd="0" destOrd="0" presId="urn:microsoft.com/office/officeart/2005/8/layout/hierarchy1"/>
    <dgm:cxn modelId="{66CBDD31-37FE-4308-BF39-A3B378D6C70C}" type="presOf" srcId="{5B27D339-B042-48FA-BE0F-A4C79467C96E}" destId="{2654E3D0-7E2D-41C1-9BC0-2270DCFCDD01}" srcOrd="0" destOrd="0" presId="urn:microsoft.com/office/officeart/2005/8/layout/hierarchy1"/>
    <dgm:cxn modelId="{50A9B039-452F-4637-A0A7-42A44F0BFE13}" type="presOf" srcId="{63DE3041-9C9E-4B4A-9365-000DFCF6DFE9}" destId="{146A94E0-18DB-4A8A-B8BD-7E7105BE15A1}" srcOrd="0" destOrd="0" presId="urn:microsoft.com/office/officeart/2005/8/layout/hierarchy1"/>
    <dgm:cxn modelId="{7193BBE4-63C2-442B-88A4-93704F6E3EDC}" srcId="{2F082128-D83E-42E5-803F-709FF85C286B}" destId="{63DE3041-9C9E-4B4A-9365-000DFCF6DFE9}" srcOrd="1" destOrd="0" parTransId="{117442B1-AD58-4E63-B169-903D283A5ED2}" sibTransId="{EC43707A-626C-4394-845B-E6740B01AD76}"/>
    <dgm:cxn modelId="{124B84A9-14F4-4D59-BDEF-69C8133DDB71}" type="presParOf" srcId="{63F99F8A-2389-4F91-B165-C7B35B72EE83}" destId="{073334A5-83A6-49C7-B059-50DEFC3C931F}" srcOrd="0" destOrd="0" presId="urn:microsoft.com/office/officeart/2005/8/layout/hierarchy1"/>
    <dgm:cxn modelId="{B4C1AAF6-C797-4A07-8579-6E4D54E9AB40}" type="presParOf" srcId="{073334A5-83A6-49C7-B059-50DEFC3C931F}" destId="{27F4BB8B-69DD-497C-A456-CBFF98ACB39D}" srcOrd="0" destOrd="0" presId="urn:microsoft.com/office/officeart/2005/8/layout/hierarchy1"/>
    <dgm:cxn modelId="{4ACF04AC-1450-42A6-80DF-48E24EDAEA30}" type="presParOf" srcId="{27F4BB8B-69DD-497C-A456-CBFF98ACB39D}" destId="{FDACBA92-917F-4365-ABE4-E752ECE69270}" srcOrd="0" destOrd="0" presId="urn:microsoft.com/office/officeart/2005/8/layout/hierarchy1"/>
    <dgm:cxn modelId="{DB5AE6A1-8285-48AB-8E83-D9701B5FA2E7}" type="presParOf" srcId="{27F4BB8B-69DD-497C-A456-CBFF98ACB39D}" destId="{2654E3D0-7E2D-41C1-9BC0-2270DCFCDD01}" srcOrd="1" destOrd="0" presId="urn:microsoft.com/office/officeart/2005/8/layout/hierarchy1"/>
    <dgm:cxn modelId="{972BCD69-4719-4DE4-90E1-812D9A89B24B}" type="presParOf" srcId="{073334A5-83A6-49C7-B059-50DEFC3C931F}" destId="{BEAF5271-21D7-4425-AC06-7B3C0897EEBF}" srcOrd="1" destOrd="0" presId="urn:microsoft.com/office/officeart/2005/8/layout/hierarchy1"/>
    <dgm:cxn modelId="{49D882FA-F69B-4CE8-A641-47E06DB66469}" type="presParOf" srcId="{63F99F8A-2389-4F91-B165-C7B35B72EE83}" destId="{AEE5295F-E199-4156-8D5C-71F516FE765B}" srcOrd="1" destOrd="0" presId="urn:microsoft.com/office/officeart/2005/8/layout/hierarchy1"/>
    <dgm:cxn modelId="{A0A00B1D-5EA1-4E48-BED5-2AB2F4575296}" type="presParOf" srcId="{AEE5295F-E199-4156-8D5C-71F516FE765B}" destId="{82F8B2D0-0118-4386-982D-147FADD038C7}" srcOrd="0" destOrd="0" presId="urn:microsoft.com/office/officeart/2005/8/layout/hierarchy1"/>
    <dgm:cxn modelId="{9010F16D-870D-4729-A770-17691F3D563B}" type="presParOf" srcId="{82F8B2D0-0118-4386-982D-147FADD038C7}" destId="{EE0FE4CD-8E0B-473E-A4F3-50277444A936}" srcOrd="0" destOrd="0" presId="urn:microsoft.com/office/officeart/2005/8/layout/hierarchy1"/>
    <dgm:cxn modelId="{D2F8C9E7-7D4D-4912-A66E-ADB8C417F3F4}" type="presParOf" srcId="{82F8B2D0-0118-4386-982D-147FADD038C7}" destId="{146A94E0-18DB-4A8A-B8BD-7E7105BE15A1}" srcOrd="1" destOrd="0" presId="urn:microsoft.com/office/officeart/2005/8/layout/hierarchy1"/>
    <dgm:cxn modelId="{E43133F8-8DC7-4291-B843-4BCA0417277C}" type="presParOf" srcId="{AEE5295F-E199-4156-8D5C-71F516FE765B}" destId="{E4A7511C-41BB-41D4-9C45-88667A83045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082128-D83E-42E5-803F-709FF85C286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5B27D339-B042-48FA-BE0F-A4C79467C96E}">
      <dgm:prSet/>
      <dgm:spPr>
        <a:solidFill>
          <a:srgbClr val="FF0000"/>
        </a:solidFill>
      </dgm:spPr>
      <dgm:t>
        <a:bodyPr/>
        <a:lstStyle/>
        <a:p>
          <a:r>
            <a:rPr lang="en-US" dirty="0"/>
            <a:t>During the application process, each applicant will be screened for expedited services. </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dirty="0"/>
        </a:p>
      </dgm:t>
    </dgm:pt>
    <dgm:pt modelId="{63DE3041-9C9E-4B4A-9365-000DFCF6DFE9}">
      <dgm:prSet/>
      <dgm:spPr>
        <a:solidFill>
          <a:schemeClr val="accent5"/>
        </a:solidFill>
      </dgm:spPr>
      <dgm:t>
        <a:bodyPr/>
        <a:lstStyle/>
        <a:p>
          <a:r>
            <a:rPr lang="en-US" dirty="0"/>
            <a:t>Examples of Standard Filing Units that may be eligible would have less than $150 monthly in gross income provided liquid assets do not exceed $100. Standard filing units who have loss or decrease in income.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2B49737-B9D0-4C52-A124-45CAD170BC24}" type="pres">
      <dgm:prSet presAssocID="{2F082128-D83E-42E5-803F-709FF85C286B}" presName="Name0" presStyleCnt="0">
        <dgm:presLayoutVars>
          <dgm:dir/>
          <dgm:resizeHandles val="exact"/>
        </dgm:presLayoutVars>
      </dgm:prSet>
      <dgm:spPr/>
    </dgm:pt>
    <dgm:pt modelId="{A6A64A88-78FD-4CDD-B873-3C0745DF0B02}" type="pres">
      <dgm:prSet presAssocID="{5B27D339-B042-48FA-BE0F-A4C79467C96E}" presName="node" presStyleLbl="node1" presStyleIdx="0" presStyleCnt="2">
        <dgm:presLayoutVars>
          <dgm:bulletEnabled val="1"/>
        </dgm:presLayoutVars>
      </dgm:prSet>
      <dgm:spPr/>
    </dgm:pt>
    <dgm:pt modelId="{DC5490D2-ED5D-41F5-A621-171B8B89AAD9}" type="pres">
      <dgm:prSet presAssocID="{BD6240C1-E40A-4A41-8B55-A0C8C1555206}" presName="sibTrans" presStyleLbl="sibTrans1D1" presStyleIdx="0" presStyleCnt="1"/>
      <dgm:spPr/>
    </dgm:pt>
    <dgm:pt modelId="{AE492829-AA14-4FF1-87AC-65C60972F625}" type="pres">
      <dgm:prSet presAssocID="{BD6240C1-E40A-4A41-8B55-A0C8C1555206}" presName="connectorText" presStyleLbl="sibTrans1D1" presStyleIdx="0" presStyleCnt="1"/>
      <dgm:spPr/>
    </dgm:pt>
    <dgm:pt modelId="{FD1C9A9C-B810-4584-825B-22E10B9B8462}" type="pres">
      <dgm:prSet presAssocID="{63DE3041-9C9E-4B4A-9365-000DFCF6DFE9}" presName="node" presStyleLbl="node1" presStyleIdx="1" presStyleCnt="2">
        <dgm:presLayoutVars>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0FFFED45-D434-4970-84C5-89319340DA64}" type="presOf" srcId="{BD6240C1-E40A-4A41-8B55-A0C8C1555206}" destId="{AE492829-AA14-4FF1-87AC-65C60972F625}" srcOrd="1" destOrd="0" presId="urn:microsoft.com/office/officeart/2016/7/layout/RepeatingBendingProcessNew"/>
    <dgm:cxn modelId="{F9F32948-FD9D-4571-88F2-85938A26F8BA}" type="presOf" srcId="{63DE3041-9C9E-4B4A-9365-000DFCF6DFE9}" destId="{FD1C9A9C-B810-4584-825B-22E10B9B8462}" srcOrd="0" destOrd="0" presId="urn:microsoft.com/office/officeart/2016/7/layout/RepeatingBendingProcessNew"/>
    <dgm:cxn modelId="{6D9CE78B-9B02-4DEE-B609-81F18CF6FC49}" type="presOf" srcId="{BD6240C1-E40A-4A41-8B55-A0C8C1555206}" destId="{DC5490D2-ED5D-41F5-A621-171B8B89AAD9}" srcOrd="0" destOrd="0" presId="urn:microsoft.com/office/officeart/2016/7/layout/RepeatingBendingProcessNew"/>
    <dgm:cxn modelId="{720FB0D8-A1C4-4554-82AE-7FEDF8114DC4}" type="presOf" srcId="{2F082128-D83E-42E5-803F-709FF85C286B}" destId="{A2B49737-B9D0-4C52-A124-45CAD170BC24}" srcOrd="0" destOrd="0" presId="urn:microsoft.com/office/officeart/2016/7/layout/RepeatingBendingProcessNew"/>
    <dgm:cxn modelId="{7193BBE4-63C2-442B-88A4-93704F6E3EDC}" srcId="{2F082128-D83E-42E5-803F-709FF85C286B}" destId="{63DE3041-9C9E-4B4A-9365-000DFCF6DFE9}" srcOrd="1" destOrd="0" parTransId="{117442B1-AD58-4E63-B169-903D283A5ED2}" sibTransId="{EC43707A-626C-4394-845B-E6740B01AD76}"/>
    <dgm:cxn modelId="{F99482F1-8475-4E5C-BE5E-06E2AEF0A26D}" type="presOf" srcId="{5B27D339-B042-48FA-BE0F-A4C79467C96E}" destId="{A6A64A88-78FD-4CDD-B873-3C0745DF0B02}" srcOrd="0" destOrd="0" presId="urn:microsoft.com/office/officeart/2016/7/layout/RepeatingBendingProcessNew"/>
    <dgm:cxn modelId="{4A57EEE4-BE9A-4826-9A0A-9DE7B78FFB85}" type="presParOf" srcId="{A2B49737-B9D0-4C52-A124-45CAD170BC24}" destId="{A6A64A88-78FD-4CDD-B873-3C0745DF0B02}" srcOrd="0" destOrd="0" presId="urn:microsoft.com/office/officeart/2016/7/layout/RepeatingBendingProcessNew"/>
    <dgm:cxn modelId="{DFCEA6A6-4ECD-49A4-81AE-FD6B9691F9BD}" type="presParOf" srcId="{A2B49737-B9D0-4C52-A124-45CAD170BC24}" destId="{DC5490D2-ED5D-41F5-A621-171B8B89AAD9}" srcOrd="1" destOrd="0" presId="urn:microsoft.com/office/officeart/2016/7/layout/RepeatingBendingProcessNew"/>
    <dgm:cxn modelId="{D25B8DE1-A611-4C20-9351-A12450FFBCE7}" type="presParOf" srcId="{DC5490D2-ED5D-41F5-A621-171B8B89AAD9}" destId="{AE492829-AA14-4FF1-87AC-65C60972F625}" srcOrd="0" destOrd="0" presId="urn:microsoft.com/office/officeart/2016/7/layout/RepeatingBendingProcessNew"/>
    <dgm:cxn modelId="{AEC8C1ED-4CE9-493D-BB86-32EBA016C789}" type="presParOf" srcId="{A2B49737-B9D0-4C52-A124-45CAD170BC24}" destId="{FD1C9A9C-B810-4584-825B-22E10B9B8462}"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082128-D83E-42E5-803F-709FF85C2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B27D339-B042-48FA-BE0F-A4C79467C96E}">
      <dgm:prSet/>
      <dgm:spPr/>
      <dgm:t>
        <a:bodyPr/>
        <a:lstStyle/>
        <a:p>
          <a:r>
            <a:rPr lang="en-US" dirty="0"/>
            <a:t>The Department will conduct an eligibility interview by asking a series of questions concerning the household circumstances provided on the application. Discrepancies will also be addressed and resolved during intake interview. </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As part of the interview process, the Department will address Food Assistance Work Rules and discuss General Work Rules and General Work Rule Exemptions. This is known as ABAWD – </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8DDD3174-E0A0-476E-9FBE-2A8B00B07409}" type="pres">
      <dgm:prSet presAssocID="{2F082128-D83E-42E5-803F-709FF85C286B}" presName="hierChild1" presStyleCnt="0">
        <dgm:presLayoutVars>
          <dgm:chPref val="1"/>
          <dgm:dir/>
          <dgm:animOne val="branch"/>
          <dgm:animLvl val="lvl"/>
          <dgm:resizeHandles/>
        </dgm:presLayoutVars>
      </dgm:prSet>
      <dgm:spPr/>
    </dgm:pt>
    <dgm:pt modelId="{04C53BEC-2BD5-4974-86E9-22017DB70444}" type="pres">
      <dgm:prSet presAssocID="{5B27D339-B042-48FA-BE0F-A4C79467C96E}" presName="hierRoot1" presStyleCnt="0"/>
      <dgm:spPr/>
    </dgm:pt>
    <dgm:pt modelId="{3C80B94B-1EC0-4B7B-BB0A-10A612FC0615}" type="pres">
      <dgm:prSet presAssocID="{5B27D339-B042-48FA-BE0F-A4C79467C96E}" presName="composite" presStyleCnt="0"/>
      <dgm:spPr/>
    </dgm:pt>
    <dgm:pt modelId="{50788391-8B71-44E5-88C1-42A141BABFA6}" type="pres">
      <dgm:prSet presAssocID="{5B27D339-B042-48FA-BE0F-A4C79467C96E}" presName="background" presStyleLbl="node0" presStyleIdx="0" presStyleCnt="2"/>
      <dgm:spPr/>
    </dgm:pt>
    <dgm:pt modelId="{7B0CD01F-DE37-4941-BCB3-B9C152F04120}" type="pres">
      <dgm:prSet presAssocID="{5B27D339-B042-48FA-BE0F-A4C79467C96E}" presName="text" presStyleLbl="fgAcc0" presStyleIdx="0" presStyleCnt="2">
        <dgm:presLayoutVars>
          <dgm:chPref val="3"/>
        </dgm:presLayoutVars>
      </dgm:prSet>
      <dgm:spPr/>
    </dgm:pt>
    <dgm:pt modelId="{4BDEAA18-7851-445F-A112-8BDB9E1E252F}" type="pres">
      <dgm:prSet presAssocID="{5B27D339-B042-48FA-BE0F-A4C79467C96E}" presName="hierChild2" presStyleCnt="0"/>
      <dgm:spPr/>
    </dgm:pt>
    <dgm:pt modelId="{E46C4324-252F-41DF-925E-E0D88FCBDB84}" type="pres">
      <dgm:prSet presAssocID="{63DE3041-9C9E-4B4A-9365-000DFCF6DFE9}" presName="hierRoot1" presStyleCnt="0"/>
      <dgm:spPr/>
    </dgm:pt>
    <dgm:pt modelId="{DFC3EFD7-4393-4364-B855-2B9B40CC3BB1}" type="pres">
      <dgm:prSet presAssocID="{63DE3041-9C9E-4B4A-9365-000DFCF6DFE9}" presName="composite" presStyleCnt="0"/>
      <dgm:spPr/>
    </dgm:pt>
    <dgm:pt modelId="{850D72F3-24B8-4719-A8F7-4CDBB3BC2853}" type="pres">
      <dgm:prSet presAssocID="{63DE3041-9C9E-4B4A-9365-000DFCF6DFE9}" presName="background" presStyleLbl="node0" presStyleIdx="1" presStyleCnt="2"/>
      <dgm:spPr/>
    </dgm:pt>
    <dgm:pt modelId="{0BCB47E3-0F04-476E-95E6-488C71E72B09}" type="pres">
      <dgm:prSet presAssocID="{63DE3041-9C9E-4B4A-9365-000DFCF6DFE9}" presName="text" presStyleLbl="fgAcc0" presStyleIdx="1" presStyleCnt="2">
        <dgm:presLayoutVars>
          <dgm:chPref val="3"/>
        </dgm:presLayoutVars>
      </dgm:prSet>
      <dgm:spPr/>
    </dgm:pt>
    <dgm:pt modelId="{5FF9115A-AE8E-443F-8541-85D7FC31C146}" type="pres">
      <dgm:prSet presAssocID="{63DE3041-9C9E-4B4A-9365-000DFCF6DFE9}" presName="hierChild2" presStyleCnt="0"/>
      <dgm:spPr/>
    </dgm:pt>
  </dgm:ptLst>
  <dgm:cxnLst>
    <dgm:cxn modelId="{B60A930E-B803-408C-B1A4-64E3D2DE172B}" type="presOf" srcId="{2F082128-D83E-42E5-803F-709FF85C286B}" destId="{8DDD3174-E0A0-476E-9FBE-2A8B00B07409}" srcOrd="0" destOrd="0" presId="urn:microsoft.com/office/officeart/2005/8/layout/hierarchy1"/>
    <dgm:cxn modelId="{DD887426-5A0E-48AE-AFF1-E7A57B7C4020}" srcId="{2F082128-D83E-42E5-803F-709FF85C286B}" destId="{5B27D339-B042-48FA-BE0F-A4C79467C96E}" srcOrd="0" destOrd="0" parTransId="{F1BA97C0-23D6-41A8-9ECA-066450A8E023}" sibTransId="{BD6240C1-E40A-4A41-8B55-A0C8C1555206}"/>
    <dgm:cxn modelId="{65D21587-F016-4CEA-9354-E13EC7552D7B}" type="presOf" srcId="{63DE3041-9C9E-4B4A-9365-000DFCF6DFE9}" destId="{0BCB47E3-0F04-476E-95E6-488C71E72B09}" srcOrd="0" destOrd="0" presId="urn:microsoft.com/office/officeart/2005/8/layout/hierarchy1"/>
    <dgm:cxn modelId="{7B7E02C9-2A1F-40E5-8332-AB7B025EDF84}" type="presOf" srcId="{5B27D339-B042-48FA-BE0F-A4C79467C96E}" destId="{7B0CD01F-DE37-4941-BCB3-B9C152F04120}" srcOrd="0" destOrd="0" presId="urn:microsoft.com/office/officeart/2005/8/layout/hierarchy1"/>
    <dgm:cxn modelId="{7193BBE4-63C2-442B-88A4-93704F6E3EDC}" srcId="{2F082128-D83E-42E5-803F-709FF85C286B}" destId="{63DE3041-9C9E-4B4A-9365-000DFCF6DFE9}" srcOrd="1" destOrd="0" parTransId="{117442B1-AD58-4E63-B169-903D283A5ED2}" sibTransId="{EC43707A-626C-4394-845B-E6740B01AD76}"/>
    <dgm:cxn modelId="{E096C153-5827-4EBA-8DFE-1142D10DE240}" type="presParOf" srcId="{8DDD3174-E0A0-476E-9FBE-2A8B00B07409}" destId="{04C53BEC-2BD5-4974-86E9-22017DB70444}" srcOrd="0" destOrd="0" presId="urn:microsoft.com/office/officeart/2005/8/layout/hierarchy1"/>
    <dgm:cxn modelId="{6B2BF396-F0CD-42A4-ADF5-808D5ECD09D3}" type="presParOf" srcId="{04C53BEC-2BD5-4974-86E9-22017DB70444}" destId="{3C80B94B-1EC0-4B7B-BB0A-10A612FC0615}" srcOrd="0" destOrd="0" presId="urn:microsoft.com/office/officeart/2005/8/layout/hierarchy1"/>
    <dgm:cxn modelId="{B79C34CE-F5BA-4F1C-9CA5-282654F911C2}" type="presParOf" srcId="{3C80B94B-1EC0-4B7B-BB0A-10A612FC0615}" destId="{50788391-8B71-44E5-88C1-42A141BABFA6}" srcOrd="0" destOrd="0" presId="urn:microsoft.com/office/officeart/2005/8/layout/hierarchy1"/>
    <dgm:cxn modelId="{4D559D9E-028C-4EE0-8CF5-CEBDF5700078}" type="presParOf" srcId="{3C80B94B-1EC0-4B7B-BB0A-10A612FC0615}" destId="{7B0CD01F-DE37-4941-BCB3-B9C152F04120}" srcOrd="1" destOrd="0" presId="urn:microsoft.com/office/officeart/2005/8/layout/hierarchy1"/>
    <dgm:cxn modelId="{86A7A033-5B43-40CD-8DCB-6202D879B273}" type="presParOf" srcId="{04C53BEC-2BD5-4974-86E9-22017DB70444}" destId="{4BDEAA18-7851-445F-A112-8BDB9E1E252F}" srcOrd="1" destOrd="0" presId="urn:microsoft.com/office/officeart/2005/8/layout/hierarchy1"/>
    <dgm:cxn modelId="{5D82FF38-BA46-4378-9A50-F3C264A70DBA}" type="presParOf" srcId="{8DDD3174-E0A0-476E-9FBE-2A8B00B07409}" destId="{E46C4324-252F-41DF-925E-E0D88FCBDB84}" srcOrd="1" destOrd="0" presId="urn:microsoft.com/office/officeart/2005/8/layout/hierarchy1"/>
    <dgm:cxn modelId="{8A63F83F-0534-42FC-9561-1B4860C520B3}" type="presParOf" srcId="{E46C4324-252F-41DF-925E-E0D88FCBDB84}" destId="{DFC3EFD7-4393-4364-B855-2B9B40CC3BB1}" srcOrd="0" destOrd="0" presId="urn:microsoft.com/office/officeart/2005/8/layout/hierarchy1"/>
    <dgm:cxn modelId="{DD27B200-339C-4DEA-A95E-CBE0FB7416BE}" type="presParOf" srcId="{DFC3EFD7-4393-4364-B855-2B9B40CC3BB1}" destId="{850D72F3-24B8-4719-A8F7-4CDBB3BC2853}" srcOrd="0" destOrd="0" presId="urn:microsoft.com/office/officeart/2005/8/layout/hierarchy1"/>
    <dgm:cxn modelId="{A067CAD2-7616-4222-B05F-6D8E3B1FDE05}" type="presParOf" srcId="{DFC3EFD7-4393-4364-B855-2B9B40CC3BB1}" destId="{0BCB47E3-0F04-476E-95E6-488C71E72B09}" srcOrd="1" destOrd="0" presId="urn:microsoft.com/office/officeart/2005/8/layout/hierarchy1"/>
    <dgm:cxn modelId="{A70256D1-C610-442F-B16E-24791F2FF82F}" type="presParOf" srcId="{E46C4324-252F-41DF-925E-E0D88FCBDB84}" destId="{5FF9115A-AE8E-443F-8541-85D7FC31C1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When the payee, or a responsible assistance group member cannot apply for benefits they may be eligible for an Authorized Representative. Additionally, Food Stamp Authorized Representatives may be designated by the primary payee as a secondary cardholder to receive an Electronic Benefits Transfer (EBT) card and be able to access the primary payees Food Stamp Account.</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Authorized Representatives must be designated in writing on CF-ES-3010 Authorized Representative form. Designations are valid for the current certification only. Meaning, each certification would require a new designation. Community Partners who are assisting clients with password reset may utilize CF-ES-3010 if signed by the client and submitted to the Department. Record retention period is 3 years for this form and electronic storage is acceptable.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090D6-864C-471A-8974-B94C14E80F4D}" type="doc">
      <dgm:prSet loTypeId="urn:microsoft.com/office/officeart/2005/8/layout/default" loCatId="list" qsTypeId="urn:microsoft.com/office/officeart/2005/8/quickstyle/simple4" qsCatId="simple" csTypeId="urn:microsoft.com/office/officeart/2005/8/colors/accent0_3" csCatId="mainScheme"/>
      <dgm:spPr/>
      <dgm:t>
        <a:bodyPr/>
        <a:lstStyle/>
        <a:p>
          <a:endParaRPr lang="en-US"/>
        </a:p>
      </dgm:t>
    </dgm:pt>
    <dgm:pt modelId="{54602A77-F0E6-48E2-AC7C-F641416790C1}">
      <dgm:prSet/>
      <dgm:spPr/>
      <dgm:t>
        <a:bodyPr/>
        <a:lstStyle/>
        <a:p>
          <a:r>
            <a:rPr lang="en-US" dirty="0"/>
            <a:t>Children</a:t>
          </a:r>
        </a:p>
      </dgm:t>
    </dgm:pt>
    <dgm:pt modelId="{3E0082A2-8FAC-4B44-AE66-A604CDA500B3}" type="parTrans" cxnId="{24E180E5-524A-4FCE-B7B0-FC0B767B162D}">
      <dgm:prSet/>
      <dgm:spPr/>
      <dgm:t>
        <a:bodyPr/>
        <a:lstStyle/>
        <a:p>
          <a:endParaRPr lang="en-US"/>
        </a:p>
      </dgm:t>
    </dgm:pt>
    <dgm:pt modelId="{4557D2DA-8724-434B-A8D4-09E0B988A494}" type="sibTrans" cxnId="{24E180E5-524A-4FCE-B7B0-FC0B767B162D}">
      <dgm:prSet/>
      <dgm:spPr/>
      <dgm:t>
        <a:bodyPr/>
        <a:lstStyle/>
        <a:p>
          <a:endParaRPr lang="en-US"/>
        </a:p>
      </dgm:t>
    </dgm:pt>
    <dgm:pt modelId="{0FFAB286-22DE-4663-8C03-5A91B5318962}">
      <dgm:prSet/>
      <dgm:spPr/>
      <dgm:t>
        <a:bodyPr/>
        <a:lstStyle/>
        <a:p>
          <a:r>
            <a:rPr lang="en-US" dirty="0"/>
            <a:t>Parents</a:t>
          </a:r>
        </a:p>
      </dgm:t>
    </dgm:pt>
    <dgm:pt modelId="{6ED0666B-EEC5-4CFB-989A-9CCED4FF61DB}" type="parTrans" cxnId="{C757786D-4C42-440D-A162-8B41064489A3}">
      <dgm:prSet/>
      <dgm:spPr/>
      <dgm:t>
        <a:bodyPr/>
        <a:lstStyle/>
        <a:p>
          <a:endParaRPr lang="en-US"/>
        </a:p>
      </dgm:t>
    </dgm:pt>
    <dgm:pt modelId="{85FF448F-25BF-4DC8-AA74-7DC9C4A8FA8A}" type="sibTrans" cxnId="{C757786D-4C42-440D-A162-8B41064489A3}">
      <dgm:prSet/>
      <dgm:spPr/>
      <dgm:t>
        <a:bodyPr/>
        <a:lstStyle/>
        <a:p>
          <a:endParaRPr lang="en-US"/>
        </a:p>
      </dgm:t>
    </dgm:pt>
    <dgm:pt modelId="{A5B9E784-5483-4183-91AF-C57FD73B4930}">
      <dgm:prSet/>
      <dgm:spPr/>
      <dgm:t>
        <a:bodyPr/>
        <a:lstStyle/>
        <a:p>
          <a:r>
            <a:rPr lang="en-US" dirty="0"/>
            <a:t>Caretakers</a:t>
          </a:r>
        </a:p>
      </dgm:t>
    </dgm:pt>
    <dgm:pt modelId="{B66A77ED-AFF4-46BF-823B-11CCD3AE93A3}" type="parTrans" cxnId="{CE2062EA-96D4-4861-A9CE-FF8FB3471676}">
      <dgm:prSet/>
      <dgm:spPr/>
      <dgm:t>
        <a:bodyPr/>
        <a:lstStyle/>
        <a:p>
          <a:endParaRPr lang="en-US"/>
        </a:p>
      </dgm:t>
    </dgm:pt>
    <dgm:pt modelId="{4B85DE14-E2A4-4C7F-969A-D00EAF65A70B}" type="sibTrans" cxnId="{CE2062EA-96D4-4861-A9CE-FF8FB3471676}">
      <dgm:prSet/>
      <dgm:spPr/>
      <dgm:t>
        <a:bodyPr/>
        <a:lstStyle/>
        <a:p>
          <a:endParaRPr lang="en-US"/>
        </a:p>
      </dgm:t>
    </dgm:pt>
    <dgm:pt modelId="{FF3F2A10-7841-46E5-8E4C-62ADDDC743E3}">
      <dgm:prSet/>
      <dgm:spPr/>
      <dgm:t>
        <a:bodyPr/>
        <a:lstStyle/>
        <a:p>
          <a:r>
            <a:rPr lang="en-US" dirty="0"/>
            <a:t>Pregnant Women</a:t>
          </a:r>
        </a:p>
      </dgm:t>
    </dgm:pt>
    <dgm:pt modelId="{146B71CE-6DA7-4E3D-97FA-38517BA88884}" type="parTrans" cxnId="{8784BB38-D7EE-42B2-B76B-F4466D16307A}">
      <dgm:prSet/>
      <dgm:spPr/>
      <dgm:t>
        <a:bodyPr/>
        <a:lstStyle/>
        <a:p>
          <a:endParaRPr lang="en-US"/>
        </a:p>
      </dgm:t>
    </dgm:pt>
    <dgm:pt modelId="{4A72BBBC-6AF2-4129-A0F0-820525A2746E}" type="sibTrans" cxnId="{8784BB38-D7EE-42B2-B76B-F4466D16307A}">
      <dgm:prSet/>
      <dgm:spPr/>
      <dgm:t>
        <a:bodyPr/>
        <a:lstStyle/>
        <a:p>
          <a:endParaRPr lang="en-US"/>
        </a:p>
      </dgm:t>
    </dgm:pt>
    <dgm:pt modelId="{E19CFD2B-4EBA-49BE-A77C-16788BF9AA23}">
      <dgm:prSet/>
      <dgm:spPr/>
      <dgm:t>
        <a:bodyPr/>
        <a:lstStyle/>
        <a:p>
          <a:r>
            <a:rPr lang="en-US" dirty="0"/>
            <a:t>Individuals under age 26 who aged out of Foster Care</a:t>
          </a:r>
        </a:p>
      </dgm:t>
    </dgm:pt>
    <dgm:pt modelId="{DF8983F6-888F-493D-9EFE-82B6E992EE60}" type="parTrans" cxnId="{FB1B9F57-14E7-4A88-AB7A-680673399ED9}">
      <dgm:prSet/>
      <dgm:spPr/>
      <dgm:t>
        <a:bodyPr/>
        <a:lstStyle/>
        <a:p>
          <a:endParaRPr lang="en-US"/>
        </a:p>
      </dgm:t>
    </dgm:pt>
    <dgm:pt modelId="{93809D52-12FE-41AB-9540-DF744B5F5006}" type="sibTrans" cxnId="{FB1B9F57-14E7-4A88-AB7A-680673399ED9}">
      <dgm:prSet/>
      <dgm:spPr/>
      <dgm:t>
        <a:bodyPr/>
        <a:lstStyle/>
        <a:p>
          <a:endParaRPr lang="en-US"/>
        </a:p>
      </dgm:t>
    </dgm:pt>
    <dgm:pt modelId="{BB9F92D4-F348-4D81-A40E-9A770F2B03CD}" type="pres">
      <dgm:prSet presAssocID="{DA6090D6-864C-471A-8974-B94C14E80F4D}" presName="diagram" presStyleCnt="0">
        <dgm:presLayoutVars>
          <dgm:dir/>
          <dgm:resizeHandles val="exact"/>
        </dgm:presLayoutVars>
      </dgm:prSet>
      <dgm:spPr/>
    </dgm:pt>
    <dgm:pt modelId="{F1146511-8ABB-467E-835B-85DA09E0DF85}" type="pres">
      <dgm:prSet presAssocID="{54602A77-F0E6-48E2-AC7C-F641416790C1}" presName="node" presStyleLbl="node1" presStyleIdx="0" presStyleCnt="5">
        <dgm:presLayoutVars>
          <dgm:bulletEnabled val="1"/>
        </dgm:presLayoutVars>
      </dgm:prSet>
      <dgm:spPr/>
    </dgm:pt>
    <dgm:pt modelId="{365EC28C-CA77-4B89-A521-B936AF80A650}" type="pres">
      <dgm:prSet presAssocID="{4557D2DA-8724-434B-A8D4-09E0B988A494}" presName="sibTrans" presStyleCnt="0"/>
      <dgm:spPr/>
    </dgm:pt>
    <dgm:pt modelId="{40C701BD-062F-4CCC-A219-A6149D2D9F75}" type="pres">
      <dgm:prSet presAssocID="{0FFAB286-22DE-4663-8C03-5A91B5318962}" presName="node" presStyleLbl="node1" presStyleIdx="1" presStyleCnt="5">
        <dgm:presLayoutVars>
          <dgm:bulletEnabled val="1"/>
        </dgm:presLayoutVars>
      </dgm:prSet>
      <dgm:spPr/>
    </dgm:pt>
    <dgm:pt modelId="{1058FFD6-0B8B-4995-B575-C3FC61642516}" type="pres">
      <dgm:prSet presAssocID="{85FF448F-25BF-4DC8-AA74-7DC9C4A8FA8A}" presName="sibTrans" presStyleCnt="0"/>
      <dgm:spPr/>
    </dgm:pt>
    <dgm:pt modelId="{D2FE49A1-51A0-4A9E-BDD8-8C6F78F3CD95}" type="pres">
      <dgm:prSet presAssocID="{A5B9E784-5483-4183-91AF-C57FD73B4930}" presName="node" presStyleLbl="node1" presStyleIdx="2" presStyleCnt="5">
        <dgm:presLayoutVars>
          <dgm:bulletEnabled val="1"/>
        </dgm:presLayoutVars>
      </dgm:prSet>
      <dgm:spPr/>
    </dgm:pt>
    <dgm:pt modelId="{D4C34108-12D2-46E0-AF1E-8F339528EF69}" type="pres">
      <dgm:prSet presAssocID="{4B85DE14-E2A4-4C7F-969A-D00EAF65A70B}" presName="sibTrans" presStyleCnt="0"/>
      <dgm:spPr/>
    </dgm:pt>
    <dgm:pt modelId="{0E441A47-8453-433E-BEBA-A5D2DC0E8084}" type="pres">
      <dgm:prSet presAssocID="{FF3F2A10-7841-46E5-8E4C-62ADDDC743E3}" presName="node" presStyleLbl="node1" presStyleIdx="3" presStyleCnt="5">
        <dgm:presLayoutVars>
          <dgm:bulletEnabled val="1"/>
        </dgm:presLayoutVars>
      </dgm:prSet>
      <dgm:spPr/>
    </dgm:pt>
    <dgm:pt modelId="{A040C469-A21D-430A-8289-DAF938FF6789}" type="pres">
      <dgm:prSet presAssocID="{4A72BBBC-6AF2-4129-A0F0-820525A2746E}" presName="sibTrans" presStyleCnt="0"/>
      <dgm:spPr/>
    </dgm:pt>
    <dgm:pt modelId="{431B577A-A31F-46F1-9FB8-1314EE38A877}" type="pres">
      <dgm:prSet presAssocID="{E19CFD2B-4EBA-49BE-A77C-16788BF9AA23}" presName="node" presStyleLbl="node1" presStyleIdx="4" presStyleCnt="5">
        <dgm:presLayoutVars>
          <dgm:bulletEnabled val="1"/>
        </dgm:presLayoutVars>
      </dgm:prSet>
      <dgm:spPr/>
    </dgm:pt>
  </dgm:ptLst>
  <dgm:cxnLst>
    <dgm:cxn modelId="{8784BB38-D7EE-42B2-B76B-F4466D16307A}" srcId="{DA6090D6-864C-471A-8974-B94C14E80F4D}" destId="{FF3F2A10-7841-46E5-8E4C-62ADDDC743E3}" srcOrd="3" destOrd="0" parTransId="{146B71CE-6DA7-4E3D-97FA-38517BA88884}" sibTransId="{4A72BBBC-6AF2-4129-A0F0-820525A2746E}"/>
    <dgm:cxn modelId="{1C91525D-3466-45D7-A9AA-6F4F619A4866}" type="presOf" srcId="{54602A77-F0E6-48E2-AC7C-F641416790C1}" destId="{F1146511-8ABB-467E-835B-85DA09E0DF85}" srcOrd="0" destOrd="0" presId="urn:microsoft.com/office/officeart/2005/8/layout/default"/>
    <dgm:cxn modelId="{72E2AE68-9C12-4015-9A92-0ED0DB6BC4BD}" type="presOf" srcId="{0FFAB286-22DE-4663-8C03-5A91B5318962}" destId="{40C701BD-062F-4CCC-A219-A6149D2D9F75}" srcOrd="0" destOrd="0" presId="urn:microsoft.com/office/officeart/2005/8/layout/default"/>
    <dgm:cxn modelId="{C757786D-4C42-440D-A162-8B41064489A3}" srcId="{DA6090D6-864C-471A-8974-B94C14E80F4D}" destId="{0FFAB286-22DE-4663-8C03-5A91B5318962}" srcOrd="1" destOrd="0" parTransId="{6ED0666B-EEC5-4CFB-989A-9CCED4FF61DB}" sibTransId="{85FF448F-25BF-4DC8-AA74-7DC9C4A8FA8A}"/>
    <dgm:cxn modelId="{FB1B9F57-14E7-4A88-AB7A-680673399ED9}" srcId="{DA6090D6-864C-471A-8974-B94C14E80F4D}" destId="{E19CFD2B-4EBA-49BE-A77C-16788BF9AA23}" srcOrd="4" destOrd="0" parTransId="{DF8983F6-888F-493D-9EFE-82B6E992EE60}" sibTransId="{93809D52-12FE-41AB-9540-DF744B5F5006}"/>
    <dgm:cxn modelId="{B0B894B0-5A59-40A3-8427-B6EB143A7F8F}" type="presOf" srcId="{A5B9E784-5483-4183-91AF-C57FD73B4930}" destId="{D2FE49A1-51A0-4A9E-BDD8-8C6F78F3CD95}" srcOrd="0" destOrd="0" presId="urn:microsoft.com/office/officeart/2005/8/layout/default"/>
    <dgm:cxn modelId="{FA8A53C3-709A-4050-A126-787216798DDE}" type="presOf" srcId="{FF3F2A10-7841-46E5-8E4C-62ADDDC743E3}" destId="{0E441A47-8453-433E-BEBA-A5D2DC0E8084}" srcOrd="0" destOrd="0" presId="urn:microsoft.com/office/officeart/2005/8/layout/default"/>
    <dgm:cxn modelId="{679D65D7-9522-4B98-A4FF-86839D1D5162}" type="presOf" srcId="{DA6090D6-864C-471A-8974-B94C14E80F4D}" destId="{BB9F92D4-F348-4D81-A40E-9A770F2B03CD}" srcOrd="0" destOrd="0" presId="urn:microsoft.com/office/officeart/2005/8/layout/default"/>
    <dgm:cxn modelId="{233428E3-D57C-45EC-9795-81D097944E3D}" type="presOf" srcId="{E19CFD2B-4EBA-49BE-A77C-16788BF9AA23}" destId="{431B577A-A31F-46F1-9FB8-1314EE38A877}" srcOrd="0" destOrd="0" presId="urn:microsoft.com/office/officeart/2005/8/layout/default"/>
    <dgm:cxn modelId="{24E180E5-524A-4FCE-B7B0-FC0B767B162D}" srcId="{DA6090D6-864C-471A-8974-B94C14E80F4D}" destId="{54602A77-F0E6-48E2-AC7C-F641416790C1}" srcOrd="0" destOrd="0" parTransId="{3E0082A2-8FAC-4B44-AE66-A604CDA500B3}" sibTransId="{4557D2DA-8724-434B-A8D4-09E0B988A494}"/>
    <dgm:cxn modelId="{CE2062EA-96D4-4861-A9CE-FF8FB3471676}" srcId="{DA6090D6-864C-471A-8974-B94C14E80F4D}" destId="{A5B9E784-5483-4183-91AF-C57FD73B4930}" srcOrd="2" destOrd="0" parTransId="{B66A77ED-AFF4-46BF-823B-11CCD3AE93A3}" sibTransId="{4B85DE14-E2A4-4C7F-969A-D00EAF65A70B}"/>
    <dgm:cxn modelId="{0E5F7DB9-914D-4937-B0FF-40EC64CCFB54}" type="presParOf" srcId="{BB9F92D4-F348-4D81-A40E-9A770F2B03CD}" destId="{F1146511-8ABB-467E-835B-85DA09E0DF85}" srcOrd="0" destOrd="0" presId="urn:microsoft.com/office/officeart/2005/8/layout/default"/>
    <dgm:cxn modelId="{06436E6A-CD9D-4DC0-BD79-DC36AE898306}" type="presParOf" srcId="{BB9F92D4-F348-4D81-A40E-9A770F2B03CD}" destId="{365EC28C-CA77-4B89-A521-B936AF80A650}" srcOrd="1" destOrd="0" presId="urn:microsoft.com/office/officeart/2005/8/layout/default"/>
    <dgm:cxn modelId="{F7D1BD2F-F328-460F-8317-E21EC90839D6}" type="presParOf" srcId="{BB9F92D4-F348-4D81-A40E-9A770F2B03CD}" destId="{40C701BD-062F-4CCC-A219-A6149D2D9F75}" srcOrd="2" destOrd="0" presId="urn:microsoft.com/office/officeart/2005/8/layout/default"/>
    <dgm:cxn modelId="{61C9E002-ECEE-486F-8D7D-259D90C07A07}" type="presParOf" srcId="{BB9F92D4-F348-4D81-A40E-9A770F2B03CD}" destId="{1058FFD6-0B8B-4995-B575-C3FC61642516}" srcOrd="3" destOrd="0" presId="urn:microsoft.com/office/officeart/2005/8/layout/default"/>
    <dgm:cxn modelId="{B09C7963-8090-42A9-9DA5-6E346CEE8D47}" type="presParOf" srcId="{BB9F92D4-F348-4D81-A40E-9A770F2B03CD}" destId="{D2FE49A1-51A0-4A9E-BDD8-8C6F78F3CD95}" srcOrd="4" destOrd="0" presId="urn:microsoft.com/office/officeart/2005/8/layout/default"/>
    <dgm:cxn modelId="{F24ACD08-750F-4446-B1F6-FD9FCC1065C9}" type="presParOf" srcId="{BB9F92D4-F348-4D81-A40E-9A770F2B03CD}" destId="{D4C34108-12D2-46E0-AF1E-8F339528EF69}" srcOrd="5" destOrd="0" presId="urn:microsoft.com/office/officeart/2005/8/layout/default"/>
    <dgm:cxn modelId="{F9C4AA99-9E60-4DD3-947C-34F5B42CDD61}" type="presParOf" srcId="{BB9F92D4-F348-4D81-A40E-9A770F2B03CD}" destId="{0E441A47-8453-433E-BEBA-A5D2DC0E8084}" srcOrd="6" destOrd="0" presId="urn:microsoft.com/office/officeart/2005/8/layout/default"/>
    <dgm:cxn modelId="{9184E159-0977-48C8-AA11-B6D26617A197}" type="presParOf" srcId="{BB9F92D4-F348-4D81-A40E-9A770F2B03CD}" destId="{A040C469-A21D-430A-8289-DAF938FF6789}" srcOrd="7" destOrd="0" presId="urn:microsoft.com/office/officeart/2005/8/layout/default"/>
    <dgm:cxn modelId="{916B736E-B350-4E74-A96E-5F232A784A66}" type="presParOf" srcId="{BB9F92D4-F348-4D81-A40E-9A770F2B03CD}" destId="{431B577A-A31F-46F1-9FB8-1314EE38A87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Partner Relations can assist authorized Community Partners with a password reset if the client is present on-site at your location. If the client is not present, but has signed the CD-ES-3010, that form can be emailed to Partner Relations, request made to the dedicated URL for password reset without the client being present. Government issued ID must accompany the Authorized Representative form.</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There may be instances where a client is not capable of conducting a phone interview for Food Assistance. If a client has an Authorized Representative form on file and the Community Partner has been granted authorization to conduct the interview on the client’s behalf, the partner may do so by emailing Partner Relations the form, government issued ID and submitting the request to the URL. Please note, if personnel/staff are conducting the interview on behalf of the client, the individual completing intake now becomes personally liable for the content relayed to the Department. This is a tremendous responsibility and I encourage partners to err on the side of caution and strongly urge clients to conduct their own interview.</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Applicants/recipients, their spouse, legal guardian, Power of Attorney, or a responsible member of the assistance group may appoint an </a:t>
          </a:r>
          <a:r>
            <a:rPr lang="en-US" b="1" u="sng" dirty="0"/>
            <a:t>individual </a:t>
          </a:r>
          <a:r>
            <a:rPr lang="en-US" dirty="0"/>
            <a:t>or </a:t>
          </a:r>
          <a:r>
            <a:rPr lang="en-US" b="1" u="sng" dirty="0"/>
            <a:t>organization</a:t>
          </a:r>
          <a:r>
            <a:rPr lang="en-US" dirty="0"/>
            <a:t> to act responsibly on their behalf in assisting with an application or redetermination of eligibility and other ongoing communication with the Department with respect to Medicaid.</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Designated Representatives must be designated in writing on CF-ES-2505 Designated Representative form. Designations are valid for the current certification only. Meaning, each certification would require a new designation. Designated Representatives assume all responsibility for the accuracy of the information provided and are subject to the same disqualification penalties and possible prosecution as responsible household members.</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Authorized Representative is for Food Assistance. </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Designated Representative is for Medicaid.</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370759C-6710-466B-958F-8768E5645C3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1A63AAD-CC66-43C9-9BEB-75736BA76ACE}">
      <dgm:prSet/>
      <dgm:spPr/>
      <dgm:t>
        <a:bodyPr/>
        <a:lstStyle/>
        <a:p>
          <a:r>
            <a:rPr lang="en-US" dirty="0"/>
            <a:t>The ACCESS program provides financial and medical assistance, food assistance, and other supportive services to needy persons and families. Each program has eligibility requirements derived from State and Federal law. </a:t>
          </a:r>
        </a:p>
      </dgm:t>
    </dgm:pt>
    <dgm:pt modelId="{D6492C52-0805-4210-9453-13BC02940BDC}" type="parTrans" cxnId="{BDEC39BD-E894-4FA4-8DEE-BC4AB265A60C}">
      <dgm:prSet/>
      <dgm:spPr/>
      <dgm:t>
        <a:bodyPr/>
        <a:lstStyle/>
        <a:p>
          <a:endParaRPr lang="en-US"/>
        </a:p>
      </dgm:t>
    </dgm:pt>
    <dgm:pt modelId="{5765EF6D-AF61-4D72-8CB8-AB23B2944FCB}" type="sibTrans" cxnId="{BDEC39BD-E894-4FA4-8DEE-BC4AB265A60C}">
      <dgm:prSet/>
      <dgm:spPr/>
      <dgm:t>
        <a:bodyPr/>
        <a:lstStyle/>
        <a:p>
          <a:endParaRPr lang="en-US"/>
        </a:p>
      </dgm:t>
    </dgm:pt>
    <dgm:pt modelId="{EDDF825F-1559-4C9F-9549-FD7ECFA26B13}">
      <dgm:prSet/>
      <dgm:spPr/>
      <dgm:t>
        <a:bodyPr/>
        <a:lstStyle/>
        <a:p>
          <a:r>
            <a:rPr lang="en-US" dirty="0"/>
            <a:t>The TCA program provides cash assistance to families with children under age 18 (or under age 19 if they are full-time students in a secondary school or its equivalent) that meet the program’s technical, income, and asset requirements. TCA helps families become self-supporting so that children may remain in their own home or the home of a relative.</a:t>
          </a:r>
        </a:p>
      </dgm:t>
    </dgm:pt>
    <dgm:pt modelId="{517619DE-EDFF-4686-AA9F-1A33E57B1DCE}" type="parTrans" cxnId="{4CF71DEC-8C7C-4DD5-97E2-E52A05442198}">
      <dgm:prSet/>
      <dgm:spPr/>
      <dgm:t>
        <a:bodyPr/>
        <a:lstStyle/>
        <a:p>
          <a:endParaRPr lang="en-US"/>
        </a:p>
      </dgm:t>
    </dgm:pt>
    <dgm:pt modelId="{7FC2293B-3ECB-48E3-9AE1-EDC885C6221C}" type="sibTrans" cxnId="{4CF71DEC-8C7C-4DD5-97E2-E52A05442198}">
      <dgm:prSet/>
      <dgm:spPr/>
      <dgm:t>
        <a:bodyPr/>
        <a:lstStyle/>
        <a:p>
          <a:endParaRPr lang="en-US"/>
        </a:p>
      </dgm:t>
    </dgm:pt>
    <dgm:pt modelId="{3BEC6D7E-99F2-4563-A854-2574C73A7371}">
      <dgm:prSet/>
      <dgm:spPr/>
      <dgm:t>
        <a:bodyPr/>
        <a:lstStyle/>
        <a:p>
          <a:r>
            <a:rPr lang="en-US" dirty="0"/>
            <a:t>A child must live in the home of a parent or a relative who is a blood relative of the child. The degree of relationship to the child can be no greater than first cousin once removed. Parents and children, including half-siblings, who live together must apply together.</a:t>
          </a:r>
        </a:p>
      </dgm:t>
    </dgm:pt>
    <dgm:pt modelId="{DAB40129-1651-4269-AAD4-2FB6F7BD1523}" type="parTrans" cxnId="{26E045D3-6E05-49E3-A67C-F8AD585D2234}">
      <dgm:prSet/>
      <dgm:spPr/>
      <dgm:t>
        <a:bodyPr/>
        <a:lstStyle/>
        <a:p>
          <a:endParaRPr lang="en-US"/>
        </a:p>
      </dgm:t>
    </dgm:pt>
    <dgm:pt modelId="{60B095AB-444C-4698-A5F8-E7303A13D760}" type="sibTrans" cxnId="{26E045D3-6E05-49E3-A67C-F8AD585D2234}">
      <dgm:prSet/>
      <dgm:spPr/>
      <dgm:t>
        <a:bodyPr/>
        <a:lstStyle/>
        <a:p>
          <a:endParaRPr lang="en-US"/>
        </a:p>
      </dgm:t>
    </dgm:pt>
    <dgm:pt modelId="{91025139-F4DE-4E96-9D09-9A1DA994DF73}" type="pres">
      <dgm:prSet presAssocID="{2370759C-6710-466B-958F-8768E5645C31}" presName="linear" presStyleCnt="0">
        <dgm:presLayoutVars>
          <dgm:animLvl val="lvl"/>
          <dgm:resizeHandles val="exact"/>
        </dgm:presLayoutVars>
      </dgm:prSet>
      <dgm:spPr/>
    </dgm:pt>
    <dgm:pt modelId="{916BECA3-1F7D-410D-BAD4-5607AB332A55}" type="pres">
      <dgm:prSet presAssocID="{71A63AAD-CC66-43C9-9BEB-75736BA76ACE}" presName="parentText" presStyleLbl="node1" presStyleIdx="0" presStyleCnt="3">
        <dgm:presLayoutVars>
          <dgm:chMax val="0"/>
          <dgm:bulletEnabled val="1"/>
        </dgm:presLayoutVars>
      </dgm:prSet>
      <dgm:spPr/>
    </dgm:pt>
    <dgm:pt modelId="{9351CD75-0F92-4F20-A0FA-58FC1962675A}" type="pres">
      <dgm:prSet presAssocID="{5765EF6D-AF61-4D72-8CB8-AB23B2944FCB}" presName="spacer" presStyleCnt="0"/>
      <dgm:spPr/>
    </dgm:pt>
    <dgm:pt modelId="{E6FEC644-83B3-4810-814B-D9E8419B09B2}" type="pres">
      <dgm:prSet presAssocID="{EDDF825F-1559-4C9F-9549-FD7ECFA26B13}" presName="parentText" presStyleLbl="node1" presStyleIdx="1" presStyleCnt="3">
        <dgm:presLayoutVars>
          <dgm:chMax val="0"/>
          <dgm:bulletEnabled val="1"/>
        </dgm:presLayoutVars>
      </dgm:prSet>
      <dgm:spPr/>
    </dgm:pt>
    <dgm:pt modelId="{637E2390-6009-4636-9E58-7063CCA7C04D}" type="pres">
      <dgm:prSet presAssocID="{7FC2293B-3ECB-48E3-9AE1-EDC885C6221C}" presName="spacer" presStyleCnt="0"/>
      <dgm:spPr/>
    </dgm:pt>
    <dgm:pt modelId="{BC3520BF-DD96-46D6-B7BF-0EB3AB7887AC}" type="pres">
      <dgm:prSet presAssocID="{3BEC6D7E-99F2-4563-A854-2574C73A7371}" presName="parentText" presStyleLbl="node1" presStyleIdx="2" presStyleCnt="3">
        <dgm:presLayoutVars>
          <dgm:chMax val="0"/>
          <dgm:bulletEnabled val="1"/>
        </dgm:presLayoutVars>
      </dgm:prSet>
      <dgm:spPr/>
    </dgm:pt>
  </dgm:ptLst>
  <dgm:cxnLst>
    <dgm:cxn modelId="{D943AC53-60C8-4878-9858-4EFDBB8AAD62}" type="presOf" srcId="{EDDF825F-1559-4C9F-9549-FD7ECFA26B13}" destId="{E6FEC644-83B3-4810-814B-D9E8419B09B2}" srcOrd="0" destOrd="0" presId="urn:microsoft.com/office/officeart/2005/8/layout/vList2"/>
    <dgm:cxn modelId="{FA226774-5C77-4FDB-A0B0-86BCC7BB939C}" type="presOf" srcId="{71A63AAD-CC66-43C9-9BEB-75736BA76ACE}" destId="{916BECA3-1F7D-410D-BAD4-5607AB332A55}" srcOrd="0" destOrd="0" presId="urn:microsoft.com/office/officeart/2005/8/layout/vList2"/>
    <dgm:cxn modelId="{4A2CB898-CCF2-4181-B55E-BF30EDEE1161}" type="presOf" srcId="{3BEC6D7E-99F2-4563-A854-2574C73A7371}" destId="{BC3520BF-DD96-46D6-B7BF-0EB3AB7887AC}" srcOrd="0" destOrd="0" presId="urn:microsoft.com/office/officeart/2005/8/layout/vList2"/>
    <dgm:cxn modelId="{621C37A3-A3C1-4A05-AD47-445EF88E3E15}" type="presOf" srcId="{2370759C-6710-466B-958F-8768E5645C31}" destId="{91025139-F4DE-4E96-9D09-9A1DA994DF73}" srcOrd="0" destOrd="0" presId="urn:microsoft.com/office/officeart/2005/8/layout/vList2"/>
    <dgm:cxn modelId="{BDEC39BD-E894-4FA4-8DEE-BC4AB265A60C}" srcId="{2370759C-6710-466B-958F-8768E5645C31}" destId="{71A63AAD-CC66-43C9-9BEB-75736BA76ACE}" srcOrd="0" destOrd="0" parTransId="{D6492C52-0805-4210-9453-13BC02940BDC}" sibTransId="{5765EF6D-AF61-4D72-8CB8-AB23B2944FCB}"/>
    <dgm:cxn modelId="{26E045D3-6E05-49E3-A67C-F8AD585D2234}" srcId="{2370759C-6710-466B-958F-8768E5645C31}" destId="{3BEC6D7E-99F2-4563-A854-2574C73A7371}" srcOrd="2" destOrd="0" parTransId="{DAB40129-1651-4269-AAD4-2FB6F7BD1523}" sibTransId="{60B095AB-444C-4698-A5F8-E7303A13D760}"/>
    <dgm:cxn modelId="{4CF71DEC-8C7C-4DD5-97E2-E52A05442198}" srcId="{2370759C-6710-466B-958F-8768E5645C31}" destId="{EDDF825F-1559-4C9F-9549-FD7ECFA26B13}" srcOrd="1" destOrd="0" parTransId="{517619DE-EDFF-4686-AA9F-1A33E57B1DCE}" sibTransId="{7FC2293B-3ECB-48E3-9AE1-EDC885C6221C}"/>
    <dgm:cxn modelId="{0080F2F4-C982-429D-A8F9-D2D392B9B9BD}" type="presParOf" srcId="{91025139-F4DE-4E96-9D09-9A1DA994DF73}" destId="{916BECA3-1F7D-410D-BAD4-5607AB332A55}" srcOrd="0" destOrd="0" presId="urn:microsoft.com/office/officeart/2005/8/layout/vList2"/>
    <dgm:cxn modelId="{88CA9874-B82B-4179-A1C1-57CAF1FAD909}" type="presParOf" srcId="{91025139-F4DE-4E96-9D09-9A1DA994DF73}" destId="{9351CD75-0F92-4F20-A0FA-58FC1962675A}" srcOrd="1" destOrd="0" presId="urn:microsoft.com/office/officeart/2005/8/layout/vList2"/>
    <dgm:cxn modelId="{3869FB3E-BF64-4E7F-BCE0-5A34AB4FF088}" type="presParOf" srcId="{91025139-F4DE-4E96-9D09-9A1DA994DF73}" destId="{E6FEC644-83B3-4810-814B-D9E8419B09B2}" srcOrd="2" destOrd="0" presId="urn:microsoft.com/office/officeart/2005/8/layout/vList2"/>
    <dgm:cxn modelId="{17B7D543-039A-47BA-B3D3-1371F2061210}" type="presParOf" srcId="{91025139-F4DE-4E96-9D09-9A1DA994DF73}" destId="{637E2390-6009-4636-9E58-7063CCA7C04D}" srcOrd="3" destOrd="0" presId="urn:microsoft.com/office/officeart/2005/8/layout/vList2"/>
    <dgm:cxn modelId="{38EDD6CB-74A3-425D-8A03-F5BD0561BFBB}" type="presParOf" srcId="{91025139-F4DE-4E96-9D09-9A1DA994DF73}" destId="{BC3520BF-DD96-46D6-B7BF-0EB3AB7887A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b="1" u="sng" dirty="0"/>
            <a:t>Exempt From Work Requirements</a:t>
          </a:r>
        </a:p>
        <a:p>
          <a:r>
            <a:rPr lang="en-US" dirty="0"/>
            <a:t>Individual has a child less than three months of age</a:t>
          </a:r>
        </a:p>
        <a:p>
          <a:r>
            <a:rPr lang="en-US" dirty="0"/>
            <a:t>Individual has SSI or SSDI</a:t>
          </a:r>
        </a:p>
        <a:p>
          <a:r>
            <a:rPr lang="en-US" dirty="0"/>
            <a:t>Individuals cares for a disabled family member</a:t>
          </a:r>
        </a:p>
        <a:p>
          <a:r>
            <a:rPr lang="en-US" dirty="0"/>
            <a:t>Individual is exempt from time limits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b="1" u="sng" dirty="0"/>
            <a:t>Not Subject to Time Limits</a:t>
          </a:r>
        </a:p>
        <a:p>
          <a:r>
            <a:rPr lang="en-US" dirty="0"/>
            <a:t>A family/relative that receives cash for a child only has no time limits (Caretaker Relatives)</a:t>
          </a:r>
        </a:p>
        <a:p>
          <a:r>
            <a:rPr lang="en-US" dirty="0"/>
            <a:t>Pending SSI/SSDI applicants with RWB approved hardships may receive extensions</a:t>
          </a:r>
        </a:p>
        <a:p>
          <a:r>
            <a:rPr lang="en-US" dirty="0"/>
            <a:t>Adult household member caring for disabled person in their home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To receive TCA for children under age five, the applicant household must verify each child has a complete record of </a:t>
          </a:r>
          <a:r>
            <a:rPr lang="en-US" b="1" u="sng" dirty="0"/>
            <a:t>all necessary </a:t>
          </a:r>
          <a:r>
            <a:rPr lang="en-US" dirty="0"/>
            <a:t>immunizations or is current with immunizations (ages 1-4)</a:t>
          </a:r>
        </a:p>
        <a:p>
          <a:r>
            <a:rPr lang="en-US" dirty="0"/>
            <a:t>Individuals must be US Citizens or qualified non-citizens</a:t>
          </a:r>
        </a:p>
        <a:p>
          <a:r>
            <a:rPr lang="en-US" dirty="0"/>
            <a:t>Individuals must be a resident of Florida</a:t>
          </a:r>
        </a:p>
        <a:p>
          <a:r>
            <a:rPr lang="en-US" dirty="0"/>
            <a:t>Eligibility for TCA depends on household income. Net countable income (income minus allowable deductions) cannot exceed the maximum possible payment for the family size.</a:t>
          </a:r>
        </a:p>
        <a:p>
          <a:endParaRPr lang="en-US" dirty="0"/>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Everyone applying for TCA must have a SSA number</a:t>
          </a:r>
        </a:p>
        <a:p>
          <a:r>
            <a:rPr lang="en-US" dirty="0"/>
            <a:t>Individuals who are not requesting benefits themselves do not need to provide proof of SSA number</a:t>
          </a:r>
        </a:p>
        <a:p>
          <a:r>
            <a:rPr lang="en-US" dirty="0"/>
            <a:t>Must cooperate with child support enforcement</a:t>
          </a:r>
        </a:p>
        <a:p>
          <a:endParaRPr lang="en-US" dirty="0"/>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This special program provides monthly financial support to TCA eligible relatives that:</a:t>
          </a:r>
        </a:p>
        <a:p>
          <a:r>
            <a:rPr lang="en-US" dirty="0"/>
            <a:t>Have custody of a dependent child adjudicated by a Florida court and placed into their homes by the courts and/or Family Safety.</a:t>
          </a:r>
        </a:p>
        <a:p>
          <a:r>
            <a:rPr lang="en-US" dirty="0"/>
            <a:t>Families also must be within the fifth degree of relationship to the parent or stepparent of the child placed into their care. This includes any non-related half-siblings.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The eligibility process for this program only examines the needs, income and assets of the child in order to establish eligibility and payment amounts. Based off the age of the child, the monthly maximum payments are as follows:</a:t>
          </a:r>
        </a:p>
        <a:p>
          <a:r>
            <a:rPr lang="en-US" dirty="0"/>
            <a:t>Age 0 through 5 -  $242.00 per child</a:t>
          </a:r>
        </a:p>
        <a:p>
          <a:r>
            <a:rPr lang="en-US" dirty="0"/>
            <a:t>Age 6 though 12 - $249.00 per child</a:t>
          </a:r>
        </a:p>
        <a:p>
          <a:r>
            <a:rPr lang="en-US" dirty="0"/>
            <a:t>Age 13 through 17 - $298.00 per child</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In some cases, there may be families that require resources to help them escape domestic violence, or perhaps move to another area with greater employment opportunities. These individuals may receive a lump sum relocation payment instead of a monthly TCA benefit. </a:t>
          </a:r>
        </a:p>
        <a:p>
          <a:r>
            <a:rPr lang="en-US" dirty="0"/>
            <a:t>Families that accept the relocation payment for employment related reasons may not reapply for TCA for six months, unless they have another emergency.</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If these families reapply within six months, they must repay a prorated amount of the relocation assistance.</a:t>
          </a:r>
        </a:p>
        <a:p>
          <a:r>
            <a:rPr lang="en-US" dirty="0"/>
            <a:t>CareerSource determines eligibility for relocation assistance.</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Up-Front Diversion is a one-time payment of up to $1000.00 to help families facing an unexpected emergency. A family receives this payment instead of ongoing TCA. </a:t>
          </a:r>
        </a:p>
        <a:p>
          <a:r>
            <a:rPr lang="en-US" dirty="0"/>
            <a:t>An Up-Front Diversion payment is available to TCA families that:</a:t>
          </a:r>
        </a:p>
        <a:p>
          <a:r>
            <a:rPr lang="en-US" dirty="0"/>
            <a:t>Meet certain up-front diversion eligibility requirements</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Agree not to apply for TCA for three months, unless they have and emergency, and</a:t>
          </a:r>
        </a:p>
        <a:p>
          <a:r>
            <a:rPr lang="en-US" dirty="0"/>
            <a:t>Receive approval for the payment from CareerSource.</a:t>
          </a:r>
        </a:p>
        <a:p>
          <a:r>
            <a:rPr lang="en-US" dirty="0"/>
            <a:t>If the family has an emergency and re-applies within three months of the diversion payment, they must repay the entire diversion payment over an eight-month prorated reduction to the TCA grant.</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Cash severance is a one-time cash assistance benefit of $1000.00 available to certain recipients who choose to terminate TCA benefits. </a:t>
          </a:r>
        </a:p>
        <a:p>
          <a:r>
            <a:rPr lang="en-US" dirty="0"/>
            <a:t>Be a recipient of TCA, but also </a:t>
          </a:r>
          <a:r>
            <a:rPr lang="en-US" b="1" u="sng" dirty="0"/>
            <a:t>employed and receiving earnings.</a:t>
          </a:r>
        </a:p>
        <a:p>
          <a:r>
            <a:rPr lang="en-US" dirty="0"/>
            <a:t>Show TCA receipt of at least six consecutive months in the state of Florida since 10/01/1996</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u="sng" dirty="0"/>
            <a:t>Expect to maintain employment for at least six months and </a:t>
          </a:r>
          <a:r>
            <a:rPr lang="en-US" dirty="0"/>
            <a:t>sign an agreement not to apply for TCA for six months, except in an emergency</a:t>
          </a:r>
          <a:endParaRPr lang="en-US" u="sng" dirty="0"/>
        </a:p>
        <a:p>
          <a:r>
            <a:rPr lang="en-US" dirty="0"/>
            <a:t>If the family has an emergency and reapplies within the six-month period, it must repay the entire severance benefit through eight months of prorated reduction to the TCA grant</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82128-D83E-42E5-803F-709FF85C2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6E440A-788B-45BF-81ED-DAC9398A2144}">
      <dgm:prSet/>
      <dgm:spPr/>
      <dgm:t>
        <a:bodyPr/>
        <a:lstStyle/>
        <a:p>
          <a:r>
            <a:rPr lang="en-US" dirty="0"/>
            <a:t>The Department determines eligibility</a:t>
          </a:r>
        </a:p>
      </dgm:t>
    </dgm:pt>
    <dgm:pt modelId="{AED52DA0-0BB1-416C-A973-85193A52B149}" type="parTrans" cxnId="{6E5D692F-F42F-4C5E-9EC5-7D05DFB927DF}">
      <dgm:prSet/>
      <dgm:spPr/>
      <dgm:t>
        <a:bodyPr/>
        <a:lstStyle/>
        <a:p>
          <a:endParaRPr lang="en-US"/>
        </a:p>
      </dgm:t>
    </dgm:pt>
    <dgm:pt modelId="{073EC924-EAD2-4B60-9602-5099532A9AB1}" type="sibTrans" cxnId="{6E5D692F-F42F-4C5E-9EC5-7D05DFB927DF}">
      <dgm:prSet/>
      <dgm:spPr/>
      <dgm:t>
        <a:bodyPr/>
        <a:lstStyle/>
        <a:p>
          <a:endParaRPr lang="en-US"/>
        </a:p>
      </dgm:t>
    </dgm:pt>
    <dgm:pt modelId="{26302363-1762-4E91-963C-4503F50C5E9D}">
      <dgm:prSet/>
      <dgm:spPr/>
      <dgm:t>
        <a:bodyPr/>
        <a:lstStyle/>
        <a:p>
          <a:r>
            <a:rPr lang="en-US" dirty="0"/>
            <a:t>The assistance group must meet all factors of eligibility</a:t>
          </a:r>
        </a:p>
      </dgm:t>
    </dgm:pt>
    <dgm:pt modelId="{B2466282-03DB-4605-A05C-EA0F1EFA4A63}" type="parTrans" cxnId="{F8E7F2F9-9A76-48B6-8A73-52C4A3EC0FB1}">
      <dgm:prSet/>
      <dgm:spPr/>
      <dgm:t>
        <a:bodyPr/>
        <a:lstStyle/>
        <a:p>
          <a:endParaRPr lang="en-US"/>
        </a:p>
      </dgm:t>
    </dgm:pt>
    <dgm:pt modelId="{F92AA67F-0E99-4AC0-B30A-7D10BD9079DF}" type="sibTrans" cxnId="{F8E7F2F9-9A76-48B6-8A73-52C4A3EC0FB1}">
      <dgm:prSet/>
      <dgm:spPr/>
      <dgm:t>
        <a:bodyPr/>
        <a:lstStyle/>
        <a:p>
          <a:endParaRPr lang="en-US"/>
        </a:p>
      </dgm:t>
    </dgm:pt>
    <dgm:pt modelId="{63DE3041-9C9E-4B4A-9365-000DFCF6DFE9}">
      <dgm:prSet/>
      <dgm:spPr/>
      <dgm:t>
        <a:bodyPr/>
        <a:lstStyle/>
        <a:p>
          <a:r>
            <a:rPr lang="en-US" dirty="0"/>
            <a:t>Eligibility ends at the end of the eligibility period</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5B27D339-B042-48FA-BE0F-A4C79467C96E}">
      <dgm:prSet/>
      <dgm:spPr/>
      <dgm:t>
        <a:bodyPr/>
        <a:lstStyle/>
        <a:p>
          <a:r>
            <a:rPr lang="en-US" dirty="0"/>
            <a:t>12-month review</a:t>
          </a:r>
        </a:p>
      </dgm:t>
    </dgm:pt>
    <dgm:pt modelId="{BD6240C1-E40A-4A41-8B55-A0C8C1555206}" type="sibTrans" cxnId="{DD887426-5A0E-48AE-AFF1-E7A57B7C4020}">
      <dgm:prSet/>
      <dgm:spPr/>
      <dgm:t>
        <a:bodyPr/>
        <a:lstStyle/>
        <a:p>
          <a:endParaRPr lang="en-US"/>
        </a:p>
      </dgm:t>
    </dgm:pt>
    <dgm:pt modelId="{F1BA97C0-23D6-41A8-9ECA-066450A8E023}" type="parTrans" cxnId="{DD887426-5A0E-48AE-AFF1-E7A57B7C4020}">
      <dgm:prSet/>
      <dgm:spPr/>
      <dgm:t>
        <a:bodyPr/>
        <a:lstStyle/>
        <a:p>
          <a:endParaRPr lang="en-US"/>
        </a:p>
      </dgm:t>
    </dgm:pt>
    <dgm:pt modelId="{7285965F-8591-4B63-A153-490DE3A4AE29}" type="pres">
      <dgm:prSet presAssocID="{2F082128-D83E-42E5-803F-709FF85C286B}" presName="hierChild1" presStyleCnt="0">
        <dgm:presLayoutVars>
          <dgm:chPref val="1"/>
          <dgm:dir/>
          <dgm:animOne val="branch"/>
          <dgm:animLvl val="lvl"/>
          <dgm:resizeHandles/>
        </dgm:presLayoutVars>
      </dgm:prSet>
      <dgm:spPr/>
    </dgm:pt>
    <dgm:pt modelId="{6D5DD972-3F1C-47F1-9B33-AE8ED651FB97}" type="pres">
      <dgm:prSet presAssocID="{346E440A-788B-45BF-81ED-DAC9398A2144}" presName="hierRoot1" presStyleCnt="0"/>
      <dgm:spPr/>
    </dgm:pt>
    <dgm:pt modelId="{7515C76E-A2A2-4B7C-9022-6BEF992656C3}" type="pres">
      <dgm:prSet presAssocID="{346E440A-788B-45BF-81ED-DAC9398A2144}" presName="composite" presStyleCnt="0"/>
      <dgm:spPr/>
    </dgm:pt>
    <dgm:pt modelId="{431E7B2E-9FC4-43B7-965D-5B9A992775F8}" type="pres">
      <dgm:prSet presAssocID="{346E440A-788B-45BF-81ED-DAC9398A2144}" presName="background" presStyleLbl="node0" presStyleIdx="0" presStyleCnt="4"/>
      <dgm:spPr/>
    </dgm:pt>
    <dgm:pt modelId="{F81836A4-A13E-4E86-B5D7-AE9E5A783DE8}" type="pres">
      <dgm:prSet presAssocID="{346E440A-788B-45BF-81ED-DAC9398A2144}" presName="text" presStyleLbl="fgAcc0" presStyleIdx="0" presStyleCnt="4">
        <dgm:presLayoutVars>
          <dgm:chPref val="3"/>
        </dgm:presLayoutVars>
      </dgm:prSet>
      <dgm:spPr/>
    </dgm:pt>
    <dgm:pt modelId="{A03925E5-C22E-40B3-AB55-124301FA850A}" type="pres">
      <dgm:prSet presAssocID="{346E440A-788B-45BF-81ED-DAC9398A2144}" presName="hierChild2" presStyleCnt="0"/>
      <dgm:spPr/>
    </dgm:pt>
    <dgm:pt modelId="{C0830C82-7901-45B6-B9FD-9BBCDD4EDD33}" type="pres">
      <dgm:prSet presAssocID="{26302363-1762-4E91-963C-4503F50C5E9D}" presName="hierRoot1" presStyleCnt="0"/>
      <dgm:spPr/>
    </dgm:pt>
    <dgm:pt modelId="{6CD366EB-BD8C-4177-A594-027BCBECECDC}" type="pres">
      <dgm:prSet presAssocID="{26302363-1762-4E91-963C-4503F50C5E9D}" presName="composite" presStyleCnt="0"/>
      <dgm:spPr/>
    </dgm:pt>
    <dgm:pt modelId="{6C8479AC-BAF3-421C-A841-C21942AF7BA6}" type="pres">
      <dgm:prSet presAssocID="{26302363-1762-4E91-963C-4503F50C5E9D}" presName="background" presStyleLbl="node0" presStyleIdx="1" presStyleCnt="4"/>
      <dgm:spPr/>
    </dgm:pt>
    <dgm:pt modelId="{653CCD5D-0B59-4764-B79E-0A1910811B32}" type="pres">
      <dgm:prSet presAssocID="{26302363-1762-4E91-963C-4503F50C5E9D}" presName="text" presStyleLbl="fgAcc0" presStyleIdx="1" presStyleCnt="4">
        <dgm:presLayoutVars>
          <dgm:chPref val="3"/>
        </dgm:presLayoutVars>
      </dgm:prSet>
      <dgm:spPr/>
    </dgm:pt>
    <dgm:pt modelId="{071BCB89-1C56-4406-A8BD-EC9B5295D5C4}" type="pres">
      <dgm:prSet presAssocID="{26302363-1762-4E91-963C-4503F50C5E9D}" presName="hierChild2" presStyleCnt="0"/>
      <dgm:spPr/>
    </dgm:pt>
    <dgm:pt modelId="{FA3E0EC7-B925-4CD6-9179-4268C56A9953}" type="pres">
      <dgm:prSet presAssocID="{5B27D339-B042-48FA-BE0F-A4C79467C96E}" presName="hierRoot1" presStyleCnt="0"/>
      <dgm:spPr/>
    </dgm:pt>
    <dgm:pt modelId="{53C03753-44BA-4ACD-8B5B-BADEC00D2337}" type="pres">
      <dgm:prSet presAssocID="{5B27D339-B042-48FA-BE0F-A4C79467C96E}" presName="composite" presStyleCnt="0"/>
      <dgm:spPr/>
    </dgm:pt>
    <dgm:pt modelId="{50E84705-8ABC-460A-AFCE-F9DF54376F7F}" type="pres">
      <dgm:prSet presAssocID="{5B27D339-B042-48FA-BE0F-A4C79467C96E}" presName="background" presStyleLbl="node0" presStyleIdx="2" presStyleCnt="4"/>
      <dgm:spPr/>
    </dgm:pt>
    <dgm:pt modelId="{9224D36C-5409-427A-9695-B261768E605C}" type="pres">
      <dgm:prSet presAssocID="{5B27D339-B042-48FA-BE0F-A4C79467C96E}" presName="text" presStyleLbl="fgAcc0" presStyleIdx="2" presStyleCnt="4">
        <dgm:presLayoutVars>
          <dgm:chPref val="3"/>
        </dgm:presLayoutVars>
      </dgm:prSet>
      <dgm:spPr/>
    </dgm:pt>
    <dgm:pt modelId="{18FE6577-2CE1-494F-A8B0-4A0C303A89AE}" type="pres">
      <dgm:prSet presAssocID="{5B27D339-B042-48FA-BE0F-A4C79467C96E}" presName="hierChild2" presStyleCnt="0"/>
      <dgm:spPr/>
    </dgm:pt>
    <dgm:pt modelId="{486E7844-B8CD-4158-A7C3-D84D0EDFC297}" type="pres">
      <dgm:prSet presAssocID="{63DE3041-9C9E-4B4A-9365-000DFCF6DFE9}" presName="hierRoot1" presStyleCnt="0"/>
      <dgm:spPr/>
    </dgm:pt>
    <dgm:pt modelId="{A1FAECAC-6291-4363-98B2-B4CFABE2A53F}" type="pres">
      <dgm:prSet presAssocID="{63DE3041-9C9E-4B4A-9365-000DFCF6DFE9}" presName="composite" presStyleCnt="0"/>
      <dgm:spPr/>
    </dgm:pt>
    <dgm:pt modelId="{8D047F52-D126-4907-9BA3-B6F9C11798AD}" type="pres">
      <dgm:prSet presAssocID="{63DE3041-9C9E-4B4A-9365-000DFCF6DFE9}" presName="background" presStyleLbl="node0" presStyleIdx="3" presStyleCnt="4"/>
      <dgm:spPr/>
    </dgm:pt>
    <dgm:pt modelId="{A51E274C-58E5-43D2-8EF4-264EC7C20834}" type="pres">
      <dgm:prSet presAssocID="{63DE3041-9C9E-4B4A-9365-000DFCF6DFE9}" presName="text" presStyleLbl="fgAcc0" presStyleIdx="3" presStyleCnt="4">
        <dgm:presLayoutVars>
          <dgm:chPref val="3"/>
        </dgm:presLayoutVars>
      </dgm:prSet>
      <dgm:spPr/>
    </dgm:pt>
    <dgm:pt modelId="{CB79377E-D4E7-41D3-AF9B-0062C6182EBF}" type="pres">
      <dgm:prSet presAssocID="{63DE3041-9C9E-4B4A-9365-000DFCF6DFE9}" presName="hierChild2" presStyleCnt="0"/>
      <dgm:spPr/>
    </dgm:pt>
  </dgm:ptLst>
  <dgm:cxnLst>
    <dgm:cxn modelId="{DD887426-5A0E-48AE-AFF1-E7A57B7C4020}" srcId="{2F082128-D83E-42E5-803F-709FF85C286B}" destId="{5B27D339-B042-48FA-BE0F-A4C79467C96E}" srcOrd="2" destOrd="0" parTransId="{F1BA97C0-23D6-41A8-9ECA-066450A8E023}" sibTransId="{BD6240C1-E40A-4A41-8B55-A0C8C1555206}"/>
    <dgm:cxn modelId="{6E5D692F-F42F-4C5E-9EC5-7D05DFB927DF}" srcId="{2F082128-D83E-42E5-803F-709FF85C286B}" destId="{346E440A-788B-45BF-81ED-DAC9398A2144}" srcOrd="0" destOrd="0" parTransId="{AED52DA0-0BB1-416C-A973-85193A52B149}" sibTransId="{073EC924-EAD2-4B60-9602-5099532A9AB1}"/>
    <dgm:cxn modelId="{B2C1053C-997B-47CF-9965-CEB20E623766}" type="presOf" srcId="{2F082128-D83E-42E5-803F-709FF85C286B}" destId="{7285965F-8591-4B63-A153-490DE3A4AE29}" srcOrd="0" destOrd="0" presId="urn:microsoft.com/office/officeart/2005/8/layout/hierarchy1"/>
    <dgm:cxn modelId="{B182717E-109B-46BD-ACD6-48F89B764B26}" type="presOf" srcId="{5B27D339-B042-48FA-BE0F-A4C79467C96E}" destId="{9224D36C-5409-427A-9695-B261768E605C}" srcOrd="0" destOrd="0" presId="urn:microsoft.com/office/officeart/2005/8/layout/hierarchy1"/>
    <dgm:cxn modelId="{88D54897-023E-4FC1-929F-2BA31FE092C7}" type="presOf" srcId="{26302363-1762-4E91-963C-4503F50C5E9D}" destId="{653CCD5D-0B59-4764-B79E-0A1910811B32}" srcOrd="0" destOrd="0" presId="urn:microsoft.com/office/officeart/2005/8/layout/hierarchy1"/>
    <dgm:cxn modelId="{24914AC2-D815-4F66-9352-E4A00F86F194}" type="presOf" srcId="{346E440A-788B-45BF-81ED-DAC9398A2144}" destId="{F81836A4-A13E-4E86-B5D7-AE9E5A783DE8}" srcOrd="0" destOrd="0" presId="urn:microsoft.com/office/officeart/2005/8/layout/hierarchy1"/>
    <dgm:cxn modelId="{5DC94DDD-CF2A-41A1-A7D5-C006C092F310}" type="presOf" srcId="{63DE3041-9C9E-4B4A-9365-000DFCF6DFE9}" destId="{A51E274C-58E5-43D2-8EF4-264EC7C20834}" srcOrd="0" destOrd="0" presId="urn:microsoft.com/office/officeart/2005/8/layout/hierarchy1"/>
    <dgm:cxn modelId="{7193BBE4-63C2-442B-88A4-93704F6E3EDC}" srcId="{2F082128-D83E-42E5-803F-709FF85C286B}" destId="{63DE3041-9C9E-4B4A-9365-000DFCF6DFE9}" srcOrd="3" destOrd="0" parTransId="{117442B1-AD58-4E63-B169-903D283A5ED2}" sibTransId="{EC43707A-626C-4394-845B-E6740B01AD76}"/>
    <dgm:cxn modelId="{F8E7F2F9-9A76-48B6-8A73-52C4A3EC0FB1}" srcId="{2F082128-D83E-42E5-803F-709FF85C286B}" destId="{26302363-1762-4E91-963C-4503F50C5E9D}" srcOrd="1" destOrd="0" parTransId="{B2466282-03DB-4605-A05C-EA0F1EFA4A63}" sibTransId="{F92AA67F-0E99-4AC0-B30A-7D10BD9079DF}"/>
    <dgm:cxn modelId="{6C521137-22E0-409A-9302-F4C70CB7E585}" type="presParOf" srcId="{7285965F-8591-4B63-A153-490DE3A4AE29}" destId="{6D5DD972-3F1C-47F1-9B33-AE8ED651FB97}" srcOrd="0" destOrd="0" presId="urn:microsoft.com/office/officeart/2005/8/layout/hierarchy1"/>
    <dgm:cxn modelId="{3A8A72A8-ED7A-478A-8E6D-166D09657EFC}" type="presParOf" srcId="{6D5DD972-3F1C-47F1-9B33-AE8ED651FB97}" destId="{7515C76E-A2A2-4B7C-9022-6BEF992656C3}" srcOrd="0" destOrd="0" presId="urn:microsoft.com/office/officeart/2005/8/layout/hierarchy1"/>
    <dgm:cxn modelId="{2E298597-746A-4D16-A0F8-C90B979CAC8C}" type="presParOf" srcId="{7515C76E-A2A2-4B7C-9022-6BEF992656C3}" destId="{431E7B2E-9FC4-43B7-965D-5B9A992775F8}" srcOrd="0" destOrd="0" presId="urn:microsoft.com/office/officeart/2005/8/layout/hierarchy1"/>
    <dgm:cxn modelId="{47732072-F5D5-4BAE-BD3B-249A9DF96C6C}" type="presParOf" srcId="{7515C76E-A2A2-4B7C-9022-6BEF992656C3}" destId="{F81836A4-A13E-4E86-B5D7-AE9E5A783DE8}" srcOrd="1" destOrd="0" presId="urn:microsoft.com/office/officeart/2005/8/layout/hierarchy1"/>
    <dgm:cxn modelId="{D4FD259C-748A-4FE0-BFB3-F9E6FF41E7BF}" type="presParOf" srcId="{6D5DD972-3F1C-47F1-9B33-AE8ED651FB97}" destId="{A03925E5-C22E-40B3-AB55-124301FA850A}" srcOrd="1" destOrd="0" presId="urn:microsoft.com/office/officeart/2005/8/layout/hierarchy1"/>
    <dgm:cxn modelId="{72562BC6-DEEC-4D8B-9AA5-94BD1177353C}" type="presParOf" srcId="{7285965F-8591-4B63-A153-490DE3A4AE29}" destId="{C0830C82-7901-45B6-B9FD-9BBCDD4EDD33}" srcOrd="1" destOrd="0" presId="urn:microsoft.com/office/officeart/2005/8/layout/hierarchy1"/>
    <dgm:cxn modelId="{D7235133-990D-41BD-9BB9-48ACEB2082DD}" type="presParOf" srcId="{C0830C82-7901-45B6-B9FD-9BBCDD4EDD33}" destId="{6CD366EB-BD8C-4177-A594-027BCBECECDC}" srcOrd="0" destOrd="0" presId="urn:microsoft.com/office/officeart/2005/8/layout/hierarchy1"/>
    <dgm:cxn modelId="{AA245876-4269-44A7-B6CC-5E4AF4D78B7D}" type="presParOf" srcId="{6CD366EB-BD8C-4177-A594-027BCBECECDC}" destId="{6C8479AC-BAF3-421C-A841-C21942AF7BA6}" srcOrd="0" destOrd="0" presId="urn:microsoft.com/office/officeart/2005/8/layout/hierarchy1"/>
    <dgm:cxn modelId="{05ADF9E3-04F3-4C27-82CC-686B649FDDE3}" type="presParOf" srcId="{6CD366EB-BD8C-4177-A594-027BCBECECDC}" destId="{653CCD5D-0B59-4764-B79E-0A1910811B32}" srcOrd="1" destOrd="0" presId="urn:microsoft.com/office/officeart/2005/8/layout/hierarchy1"/>
    <dgm:cxn modelId="{B24DBFA1-8CD3-4FCE-B650-D54EB2837D98}" type="presParOf" srcId="{C0830C82-7901-45B6-B9FD-9BBCDD4EDD33}" destId="{071BCB89-1C56-4406-A8BD-EC9B5295D5C4}" srcOrd="1" destOrd="0" presId="urn:microsoft.com/office/officeart/2005/8/layout/hierarchy1"/>
    <dgm:cxn modelId="{E5C98020-BD14-4DD7-AFB3-139344A258B9}" type="presParOf" srcId="{7285965F-8591-4B63-A153-490DE3A4AE29}" destId="{FA3E0EC7-B925-4CD6-9179-4268C56A9953}" srcOrd="2" destOrd="0" presId="urn:microsoft.com/office/officeart/2005/8/layout/hierarchy1"/>
    <dgm:cxn modelId="{3F91B1D9-5E07-4D60-8CF6-F90E242197D9}" type="presParOf" srcId="{FA3E0EC7-B925-4CD6-9179-4268C56A9953}" destId="{53C03753-44BA-4ACD-8B5B-BADEC00D2337}" srcOrd="0" destOrd="0" presId="urn:microsoft.com/office/officeart/2005/8/layout/hierarchy1"/>
    <dgm:cxn modelId="{82FCC1CD-3AEE-4B98-BDF0-186FD9FC5CB0}" type="presParOf" srcId="{53C03753-44BA-4ACD-8B5B-BADEC00D2337}" destId="{50E84705-8ABC-460A-AFCE-F9DF54376F7F}" srcOrd="0" destOrd="0" presId="urn:microsoft.com/office/officeart/2005/8/layout/hierarchy1"/>
    <dgm:cxn modelId="{CF7AB352-59DD-49BC-8E3A-51EC0E6EEB2F}" type="presParOf" srcId="{53C03753-44BA-4ACD-8B5B-BADEC00D2337}" destId="{9224D36C-5409-427A-9695-B261768E605C}" srcOrd="1" destOrd="0" presId="urn:microsoft.com/office/officeart/2005/8/layout/hierarchy1"/>
    <dgm:cxn modelId="{D60861C0-C741-4951-B2FC-DE75A5990A9E}" type="presParOf" srcId="{FA3E0EC7-B925-4CD6-9179-4268C56A9953}" destId="{18FE6577-2CE1-494F-A8B0-4A0C303A89AE}" srcOrd="1" destOrd="0" presId="urn:microsoft.com/office/officeart/2005/8/layout/hierarchy1"/>
    <dgm:cxn modelId="{3C0E47B0-9446-418D-9090-191F0BE8CA95}" type="presParOf" srcId="{7285965F-8591-4B63-A153-490DE3A4AE29}" destId="{486E7844-B8CD-4158-A7C3-D84D0EDFC297}" srcOrd="3" destOrd="0" presId="urn:microsoft.com/office/officeart/2005/8/layout/hierarchy1"/>
    <dgm:cxn modelId="{957CFBC0-7C17-4D2A-880A-3D2552F7A101}" type="presParOf" srcId="{486E7844-B8CD-4158-A7C3-D84D0EDFC297}" destId="{A1FAECAC-6291-4363-98B2-B4CFABE2A53F}" srcOrd="0" destOrd="0" presId="urn:microsoft.com/office/officeart/2005/8/layout/hierarchy1"/>
    <dgm:cxn modelId="{F5558487-45E4-4D02-9FD7-D342D7475DC9}" type="presParOf" srcId="{A1FAECAC-6291-4363-98B2-B4CFABE2A53F}" destId="{8D047F52-D126-4907-9BA3-B6F9C11798AD}" srcOrd="0" destOrd="0" presId="urn:microsoft.com/office/officeart/2005/8/layout/hierarchy1"/>
    <dgm:cxn modelId="{B4B0FD56-999C-427C-937B-A8D949479A77}" type="presParOf" srcId="{A1FAECAC-6291-4363-98B2-B4CFABE2A53F}" destId="{A51E274C-58E5-43D2-8EF4-264EC7C20834}" srcOrd="1" destOrd="0" presId="urn:microsoft.com/office/officeart/2005/8/layout/hierarchy1"/>
    <dgm:cxn modelId="{E2409B30-E339-41DE-B0BD-5C2145E23B5B}" type="presParOf" srcId="{486E7844-B8CD-4158-A7C3-D84D0EDFC297}" destId="{CB79377E-D4E7-41D3-AF9B-0062C6182E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84656-B305-4CC9-A408-C1D4D6D723A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32BB6F54-7E8C-4C92-84CB-5979A9C57CCB}">
      <dgm:prSet/>
      <dgm:spPr/>
      <dgm:t>
        <a:bodyPr/>
        <a:lstStyle/>
        <a:p>
          <a:r>
            <a:rPr lang="en-US" dirty="0"/>
            <a:t>Residency</a:t>
          </a:r>
        </a:p>
      </dgm:t>
    </dgm:pt>
    <dgm:pt modelId="{357789E0-2C60-4C2E-8316-C3406F1B55DE}" type="parTrans" cxnId="{A3959BEF-DF5D-42ED-A554-DF4AB29819B4}">
      <dgm:prSet/>
      <dgm:spPr/>
      <dgm:t>
        <a:bodyPr/>
        <a:lstStyle/>
        <a:p>
          <a:endParaRPr lang="en-US"/>
        </a:p>
      </dgm:t>
    </dgm:pt>
    <dgm:pt modelId="{8EEFB79A-2DFA-40BC-AF38-2387A65F9694}" type="sibTrans" cxnId="{A3959BEF-DF5D-42ED-A554-DF4AB29819B4}">
      <dgm:prSet/>
      <dgm:spPr/>
      <dgm:t>
        <a:bodyPr/>
        <a:lstStyle/>
        <a:p>
          <a:endParaRPr lang="en-US"/>
        </a:p>
      </dgm:t>
    </dgm:pt>
    <dgm:pt modelId="{4068BD5A-1F3B-4720-9516-FFEA935239EA}">
      <dgm:prSet/>
      <dgm:spPr/>
      <dgm:t>
        <a:bodyPr/>
        <a:lstStyle/>
        <a:p>
          <a:r>
            <a:rPr lang="en-US" dirty="0"/>
            <a:t>Identity</a:t>
          </a:r>
        </a:p>
      </dgm:t>
    </dgm:pt>
    <dgm:pt modelId="{EA332D62-604D-4E07-A00A-01C40C18DD8E}" type="parTrans" cxnId="{FA7FB252-763C-45AC-9E64-D8C4EAF7B664}">
      <dgm:prSet/>
      <dgm:spPr/>
      <dgm:t>
        <a:bodyPr/>
        <a:lstStyle/>
        <a:p>
          <a:endParaRPr lang="en-US"/>
        </a:p>
      </dgm:t>
    </dgm:pt>
    <dgm:pt modelId="{6F25CF61-576F-4AE9-AA11-5B7385A798D4}" type="sibTrans" cxnId="{FA7FB252-763C-45AC-9E64-D8C4EAF7B664}">
      <dgm:prSet/>
      <dgm:spPr/>
      <dgm:t>
        <a:bodyPr/>
        <a:lstStyle/>
        <a:p>
          <a:endParaRPr lang="en-US"/>
        </a:p>
      </dgm:t>
    </dgm:pt>
    <dgm:pt modelId="{C6A422D3-0347-47A1-B248-F7E3EE50351C}">
      <dgm:prSet/>
      <dgm:spPr/>
      <dgm:t>
        <a:bodyPr/>
        <a:lstStyle/>
        <a:p>
          <a:r>
            <a:rPr lang="en-US" dirty="0"/>
            <a:t>Age</a:t>
          </a:r>
        </a:p>
      </dgm:t>
    </dgm:pt>
    <dgm:pt modelId="{CBDF6833-F443-4A9C-BC80-42BDCE9E8E53}" type="parTrans" cxnId="{972324E4-CAE0-4B83-8A95-E8D66283213A}">
      <dgm:prSet/>
      <dgm:spPr/>
      <dgm:t>
        <a:bodyPr/>
        <a:lstStyle/>
        <a:p>
          <a:endParaRPr lang="en-US"/>
        </a:p>
      </dgm:t>
    </dgm:pt>
    <dgm:pt modelId="{C70A1579-8F18-4575-8551-179DBE275DD9}" type="sibTrans" cxnId="{972324E4-CAE0-4B83-8A95-E8D66283213A}">
      <dgm:prSet/>
      <dgm:spPr/>
      <dgm:t>
        <a:bodyPr/>
        <a:lstStyle/>
        <a:p>
          <a:endParaRPr lang="en-US"/>
        </a:p>
      </dgm:t>
    </dgm:pt>
    <dgm:pt modelId="{CBF12810-10D7-444A-B2B2-AAA692E1DEC2}">
      <dgm:prSet/>
      <dgm:spPr/>
      <dgm:t>
        <a:bodyPr/>
        <a:lstStyle/>
        <a:p>
          <a:r>
            <a:rPr lang="en-US" dirty="0"/>
            <a:t>U.S. Citizenship or qualified Noncitizen Status</a:t>
          </a:r>
        </a:p>
      </dgm:t>
    </dgm:pt>
    <dgm:pt modelId="{DCCC5186-00C9-4D22-8811-8023FC020634}" type="parTrans" cxnId="{28FECCDC-A18A-4E91-9FE5-A26858A36ECE}">
      <dgm:prSet/>
      <dgm:spPr/>
      <dgm:t>
        <a:bodyPr/>
        <a:lstStyle/>
        <a:p>
          <a:endParaRPr lang="en-US"/>
        </a:p>
      </dgm:t>
    </dgm:pt>
    <dgm:pt modelId="{1D706E19-B2A1-4BC7-8879-E6860B3DA365}" type="sibTrans" cxnId="{28FECCDC-A18A-4E91-9FE5-A26858A36ECE}">
      <dgm:prSet/>
      <dgm:spPr/>
      <dgm:t>
        <a:bodyPr/>
        <a:lstStyle/>
        <a:p>
          <a:endParaRPr lang="en-US"/>
        </a:p>
      </dgm:t>
    </dgm:pt>
    <dgm:pt modelId="{49C49BAC-ADE0-4A00-81DA-3880AC681D3D}">
      <dgm:prSet/>
      <dgm:spPr/>
      <dgm:t>
        <a:bodyPr/>
        <a:lstStyle/>
        <a:p>
          <a:r>
            <a:rPr lang="en-US" dirty="0"/>
            <a:t>Possession of a valid Social Security Number</a:t>
          </a:r>
        </a:p>
      </dgm:t>
    </dgm:pt>
    <dgm:pt modelId="{63BCA773-702E-418C-BDF7-20862D8FD8E0}" type="parTrans" cxnId="{7F965DC3-CFED-44BC-AD87-A90ABA0A187A}">
      <dgm:prSet/>
      <dgm:spPr/>
      <dgm:t>
        <a:bodyPr/>
        <a:lstStyle/>
        <a:p>
          <a:endParaRPr lang="en-US"/>
        </a:p>
      </dgm:t>
    </dgm:pt>
    <dgm:pt modelId="{771EB5FE-113A-4C9F-A372-83A3024AFE7F}" type="sibTrans" cxnId="{7F965DC3-CFED-44BC-AD87-A90ABA0A187A}">
      <dgm:prSet/>
      <dgm:spPr/>
      <dgm:t>
        <a:bodyPr/>
        <a:lstStyle/>
        <a:p>
          <a:endParaRPr lang="en-US"/>
        </a:p>
      </dgm:t>
    </dgm:pt>
    <dgm:pt modelId="{67DDFC5B-E847-487A-AC73-1C3B8696000B}">
      <dgm:prSet/>
      <dgm:spPr/>
      <dgm:t>
        <a:bodyPr/>
        <a:lstStyle/>
        <a:p>
          <a:r>
            <a:rPr lang="en-US" dirty="0"/>
            <a:t>Cooperation with Child Support Program</a:t>
          </a:r>
        </a:p>
      </dgm:t>
    </dgm:pt>
    <dgm:pt modelId="{8764D3F0-E039-47CF-AD90-F0D7D355D88D}" type="parTrans" cxnId="{128FCD1E-DD83-4E71-B95E-FDCA35323CC0}">
      <dgm:prSet/>
      <dgm:spPr/>
      <dgm:t>
        <a:bodyPr/>
        <a:lstStyle/>
        <a:p>
          <a:endParaRPr lang="en-US"/>
        </a:p>
      </dgm:t>
    </dgm:pt>
    <dgm:pt modelId="{AA254FF3-DB88-48F1-B41E-AA71824E13CA}" type="sibTrans" cxnId="{128FCD1E-DD83-4E71-B95E-FDCA35323CC0}">
      <dgm:prSet/>
      <dgm:spPr/>
      <dgm:t>
        <a:bodyPr/>
        <a:lstStyle/>
        <a:p>
          <a:endParaRPr lang="en-US"/>
        </a:p>
      </dgm:t>
    </dgm:pt>
    <dgm:pt modelId="{084396EC-F59A-4A90-B4F8-47370943ED08}">
      <dgm:prSet/>
      <dgm:spPr/>
      <dgm:t>
        <a:bodyPr/>
        <a:lstStyle/>
        <a:p>
          <a:r>
            <a:rPr lang="en-US" dirty="0"/>
            <a:t>Assignment of Rights for third party payments and income</a:t>
          </a:r>
        </a:p>
      </dgm:t>
    </dgm:pt>
    <dgm:pt modelId="{CED6010D-36FC-4B0B-9FAA-CCE4A8F17028}" type="parTrans" cxnId="{855366F8-FB1D-4CD0-B2AD-8BA8A1403AF2}">
      <dgm:prSet/>
      <dgm:spPr/>
      <dgm:t>
        <a:bodyPr/>
        <a:lstStyle/>
        <a:p>
          <a:endParaRPr lang="en-US"/>
        </a:p>
      </dgm:t>
    </dgm:pt>
    <dgm:pt modelId="{3105A294-DCA1-4D51-B91D-CE9B353A45DA}" type="sibTrans" cxnId="{855366F8-FB1D-4CD0-B2AD-8BA8A1403AF2}">
      <dgm:prSet/>
      <dgm:spPr/>
      <dgm:t>
        <a:bodyPr/>
        <a:lstStyle/>
        <a:p>
          <a:endParaRPr lang="en-US"/>
        </a:p>
      </dgm:t>
    </dgm:pt>
    <dgm:pt modelId="{FC2A4027-2090-407A-8C50-DCC8D3E6D335}">
      <dgm:prSet/>
      <dgm:spPr/>
      <dgm:t>
        <a:bodyPr/>
        <a:lstStyle/>
        <a:p>
          <a:r>
            <a:rPr lang="en-US" dirty="0"/>
            <a:t>Parent or other caretaker relative living in the home with a child</a:t>
          </a:r>
        </a:p>
      </dgm:t>
    </dgm:pt>
    <dgm:pt modelId="{B6083D72-E567-4555-A80C-2A308A6BF88C}" type="parTrans" cxnId="{3AB19A1E-3BDD-481A-A345-06F8EA498D2D}">
      <dgm:prSet/>
      <dgm:spPr/>
      <dgm:t>
        <a:bodyPr/>
        <a:lstStyle/>
        <a:p>
          <a:endParaRPr lang="en-US"/>
        </a:p>
      </dgm:t>
    </dgm:pt>
    <dgm:pt modelId="{A99E4F4F-6E22-4760-8D94-37E4E0831E5B}" type="sibTrans" cxnId="{3AB19A1E-3BDD-481A-A345-06F8EA498D2D}">
      <dgm:prSet/>
      <dgm:spPr/>
      <dgm:t>
        <a:bodyPr/>
        <a:lstStyle/>
        <a:p>
          <a:endParaRPr lang="en-US"/>
        </a:p>
      </dgm:t>
    </dgm:pt>
    <dgm:pt modelId="{E175DEAB-4E4A-4DED-B68C-C74E3EC1A51E}" type="pres">
      <dgm:prSet presAssocID="{44F84656-B305-4CC9-A408-C1D4D6D723AF}" presName="vert0" presStyleCnt="0">
        <dgm:presLayoutVars>
          <dgm:dir/>
          <dgm:animOne val="branch"/>
          <dgm:animLvl val="lvl"/>
        </dgm:presLayoutVars>
      </dgm:prSet>
      <dgm:spPr/>
    </dgm:pt>
    <dgm:pt modelId="{02387A18-8281-4B78-909D-7518C33BDE6D}" type="pres">
      <dgm:prSet presAssocID="{32BB6F54-7E8C-4C92-84CB-5979A9C57CCB}" presName="thickLine" presStyleLbl="alignNode1" presStyleIdx="0" presStyleCnt="8"/>
      <dgm:spPr/>
    </dgm:pt>
    <dgm:pt modelId="{C50D1084-4D9A-4CB3-879C-B88E8935607A}" type="pres">
      <dgm:prSet presAssocID="{32BB6F54-7E8C-4C92-84CB-5979A9C57CCB}" presName="horz1" presStyleCnt="0"/>
      <dgm:spPr/>
    </dgm:pt>
    <dgm:pt modelId="{D5A7F3FA-1B17-45F1-ABB4-5E40FD1CC682}" type="pres">
      <dgm:prSet presAssocID="{32BB6F54-7E8C-4C92-84CB-5979A9C57CCB}" presName="tx1" presStyleLbl="revTx" presStyleIdx="0" presStyleCnt="8"/>
      <dgm:spPr/>
    </dgm:pt>
    <dgm:pt modelId="{5C30B4A3-E702-44A4-BB6B-01C3744794BC}" type="pres">
      <dgm:prSet presAssocID="{32BB6F54-7E8C-4C92-84CB-5979A9C57CCB}" presName="vert1" presStyleCnt="0"/>
      <dgm:spPr/>
    </dgm:pt>
    <dgm:pt modelId="{3F7DA30B-CA34-40BE-BFA2-D54CDC341F48}" type="pres">
      <dgm:prSet presAssocID="{4068BD5A-1F3B-4720-9516-FFEA935239EA}" presName="thickLine" presStyleLbl="alignNode1" presStyleIdx="1" presStyleCnt="8"/>
      <dgm:spPr/>
    </dgm:pt>
    <dgm:pt modelId="{2E6A1555-0831-437A-B12D-2C01BC8F9B0A}" type="pres">
      <dgm:prSet presAssocID="{4068BD5A-1F3B-4720-9516-FFEA935239EA}" presName="horz1" presStyleCnt="0"/>
      <dgm:spPr/>
    </dgm:pt>
    <dgm:pt modelId="{8499AA08-2E2E-4E7C-BD63-3D733819DFED}" type="pres">
      <dgm:prSet presAssocID="{4068BD5A-1F3B-4720-9516-FFEA935239EA}" presName="tx1" presStyleLbl="revTx" presStyleIdx="1" presStyleCnt="8"/>
      <dgm:spPr/>
    </dgm:pt>
    <dgm:pt modelId="{8540F3D1-7DE8-4511-98E2-46F9EEF5080A}" type="pres">
      <dgm:prSet presAssocID="{4068BD5A-1F3B-4720-9516-FFEA935239EA}" presName="vert1" presStyleCnt="0"/>
      <dgm:spPr/>
    </dgm:pt>
    <dgm:pt modelId="{160F1135-C818-4A12-8CEF-FB2A6F29050B}" type="pres">
      <dgm:prSet presAssocID="{C6A422D3-0347-47A1-B248-F7E3EE50351C}" presName="thickLine" presStyleLbl="alignNode1" presStyleIdx="2" presStyleCnt="8"/>
      <dgm:spPr/>
    </dgm:pt>
    <dgm:pt modelId="{DA0E6A66-0521-43F0-A38B-052E8AAF669F}" type="pres">
      <dgm:prSet presAssocID="{C6A422D3-0347-47A1-B248-F7E3EE50351C}" presName="horz1" presStyleCnt="0"/>
      <dgm:spPr/>
    </dgm:pt>
    <dgm:pt modelId="{B7FA8E1A-9E1B-4211-B08A-1A9AB4D8A25D}" type="pres">
      <dgm:prSet presAssocID="{C6A422D3-0347-47A1-B248-F7E3EE50351C}" presName="tx1" presStyleLbl="revTx" presStyleIdx="2" presStyleCnt="8"/>
      <dgm:spPr/>
    </dgm:pt>
    <dgm:pt modelId="{D0158870-34C9-4C26-AFEA-F7F9E50E9491}" type="pres">
      <dgm:prSet presAssocID="{C6A422D3-0347-47A1-B248-F7E3EE50351C}" presName="vert1" presStyleCnt="0"/>
      <dgm:spPr/>
    </dgm:pt>
    <dgm:pt modelId="{093489AA-2292-4ADD-AD67-BEF31C06147C}" type="pres">
      <dgm:prSet presAssocID="{CBF12810-10D7-444A-B2B2-AAA692E1DEC2}" presName="thickLine" presStyleLbl="alignNode1" presStyleIdx="3" presStyleCnt="8"/>
      <dgm:spPr/>
    </dgm:pt>
    <dgm:pt modelId="{13D5A276-5C00-49EB-9494-153BB1094922}" type="pres">
      <dgm:prSet presAssocID="{CBF12810-10D7-444A-B2B2-AAA692E1DEC2}" presName="horz1" presStyleCnt="0"/>
      <dgm:spPr/>
    </dgm:pt>
    <dgm:pt modelId="{D5CDB96F-9515-48AF-829B-D52635D73FE9}" type="pres">
      <dgm:prSet presAssocID="{CBF12810-10D7-444A-B2B2-AAA692E1DEC2}" presName="tx1" presStyleLbl="revTx" presStyleIdx="3" presStyleCnt="8"/>
      <dgm:spPr/>
    </dgm:pt>
    <dgm:pt modelId="{F231AF0E-FE0B-41AE-BD08-AF764B77A33A}" type="pres">
      <dgm:prSet presAssocID="{CBF12810-10D7-444A-B2B2-AAA692E1DEC2}" presName="vert1" presStyleCnt="0"/>
      <dgm:spPr/>
    </dgm:pt>
    <dgm:pt modelId="{DB8E7886-60C2-4058-B141-AFDC91FC0161}" type="pres">
      <dgm:prSet presAssocID="{49C49BAC-ADE0-4A00-81DA-3880AC681D3D}" presName="thickLine" presStyleLbl="alignNode1" presStyleIdx="4" presStyleCnt="8"/>
      <dgm:spPr/>
    </dgm:pt>
    <dgm:pt modelId="{C8910B69-AEE1-4A75-AE87-76462C7C8F34}" type="pres">
      <dgm:prSet presAssocID="{49C49BAC-ADE0-4A00-81DA-3880AC681D3D}" presName="horz1" presStyleCnt="0"/>
      <dgm:spPr/>
    </dgm:pt>
    <dgm:pt modelId="{B37016F0-EDDC-48F1-88DD-E6102FA620B3}" type="pres">
      <dgm:prSet presAssocID="{49C49BAC-ADE0-4A00-81DA-3880AC681D3D}" presName="tx1" presStyleLbl="revTx" presStyleIdx="4" presStyleCnt="8"/>
      <dgm:spPr/>
    </dgm:pt>
    <dgm:pt modelId="{E7152F10-042A-4769-97EC-39A313FDBA66}" type="pres">
      <dgm:prSet presAssocID="{49C49BAC-ADE0-4A00-81DA-3880AC681D3D}" presName="vert1" presStyleCnt="0"/>
      <dgm:spPr/>
    </dgm:pt>
    <dgm:pt modelId="{93CD1EEE-847C-41A9-A16C-D4BFE152FCFA}" type="pres">
      <dgm:prSet presAssocID="{67DDFC5B-E847-487A-AC73-1C3B8696000B}" presName="thickLine" presStyleLbl="alignNode1" presStyleIdx="5" presStyleCnt="8"/>
      <dgm:spPr/>
    </dgm:pt>
    <dgm:pt modelId="{B1B44B74-84EB-449C-8DF3-21583AF7B1B3}" type="pres">
      <dgm:prSet presAssocID="{67DDFC5B-E847-487A-AC73-1C3B8696000B}" presName="horz1" presStyleCnt="0"/>
      <dgm:spPr/>
    </dgm:pt>
    <dgm:pt modelId="{D8FACFCE-D06A-456D-9D41-000DD3DCBAF0}" type="pres">
      <dgm:prSet presAssocID="{67DDFC5B-E847-487A-AC73-1C3B8696000B}" presName="tx1" presStyleLbl="revTx" presStyleIdx="5" presStyleCnt="8"/>
      <dgm:spPr/>
    </dgm:pt>
    <dgm:pt modelId="{3A44D071-E7E2-4B12-AD57-A0D39A1B9EC3}" type="pres">
      <dgm:prSet presAssocID="{67DDFC5B-E847-487A-AC73-1C3B8696000B}" presName="vert1" presStyleCnt="0"/>
      <dgm:spPr/>
    </dgm:pt>
    <dgm:pt modelId="{0CF58091-985C-4D91-9011-F87F78CB0531}" type="pres">
      <dgm:prSet presAssocID="{084396EC-F59A-4A90-B4F8-47370943ED08}" presName="thickLine" presStyleLbl="alignNode1" presStyleIdx="6" presStyleCnt="8"/>
      <dgm:spPr/>
    </dgm:pt>
    <dgm:pt modelId="{45538638-B66A-470B-BEDE-6C528E84421E}" type="pres">
      <dgm:prSet presAssocID="{084396EC-F59A-4A90-B4F8-47370943ED08}" presName="horz1" presStyleCnt="0"/>
      <dgm:spPr/>
    </dgm:pt>
    <dgm:pt modelId="{717CF0F4-C9DB-4760-A74D-677E074BF10C}" type="pres">
      <dgm:prSet presAssocID="{084396EC-F59A-4A90-B4F8-47370943ED08}" presName="tx1" presStyleLbl="revTx" presStyleIdx="6" presStyleCnt="8"/>
      <dgm:spPr/>
    </dgm:pt>
    <dgm:pt modelId="{48A6E7ED-F4F2-421E-ACAA-CCBABE33AB07}" type="pres">
      <dgm:prSet presAssocID="{084396EC-F59A-4A90-B4F8-47370943ED08}" presName="vert1" presStyleCnt="0"/>
      <dgm:spPr/>
    </dgm:pt>
    <dgm:pt modelId="{5568C724-96D0-4ED2-B456-0D701F8DD128}" type="pres">
      <dgm:prSet presAssocID="{FC2A4027-2090-407A-8C50-DCC8D3E6D335}" presName="thickLine" presStyleLbl="alignNode1" presStyleIdx="7" presStyleCnt="8"/>
      <dgm:spPr/>
    </dgm:pt>
    <dgm:pt modelId="{F179FD65-2701-4852-94CC-E8A046285BDE}" type="pres">
      <dgm:prSet presAssocID="{FC2A4027-2090-407A-8C50-DCC8D3E6D335}" presName="horz1" presStyleCnt="0"/>
      <dgm:spPr/>
    </dgm:pt>
    <dgm:pt modelId="{D7936D92-040F-4640-800D-34A3180FB0ED}" type="pres">
      <dgm:prSet presAssocID="{FC2A4027-2090-407A-8C50-DCC8D3E6D335}" presName="tx1" presStyleLbl="revTx" presStyleIdx="7" presStyleCnt="8"/>
      <dgm:spPr/>
    </dgm:pt>
    <dgm:pt modelId="{DE9BE3B7-0C3E-432C-8450-394EB16EDD8A}" type="pres">
      <dgm:prSet presAssocID="{FC2A4027-2090-407A-8C50-DCC8D3E6D335}" presName="vert1" presStyleCnt="0"/>
      <dgm:spPr/>
    </dgm:pt>
  </dgm:ptLst>
  <dgm:cxnLst>
    <dgm:cxn modelId="{3AB19A1E-3BDD-481A-A345-06F8EA498D2D}" srcId="{44F84656-B305-4CC9-A408-C1D4D6D723AF}" destId="{FC2A4027-2090-407A-8C50-DCC8D3E6D335}" srcOrd="7" destOrd="0" parTransId="{B6083D72-E567-4555-A80C-2A308A6BF88C}" sibTransId="{A99E4F4F-6E22-4760-8D94-37E4E0831E5B}"/>
    <dgm:cxn modelId="{128FCD1E-DD83-4E71-B95E-FDCA35323CC0}" srcId="{44F84656-B305-4CC9-A408-C1D4D6D723AF}" destId="{67DDFC5B-E847-487A-AC73-1C3B8696000B}" srcOrd="5" destOrd="0" parTransId="{8764D3F0-E039-47CF-AD90-F0D7D355D88D}" sibTransId="{AA254FF3-DB88-48F1-B41E-AA71824E13CA}"/>
    <dgm:cxn modelId="{CC833227-0F3D-4C30-9237-7A16327AA49A}" type="presOf" srcId="{44F84656-B305-4CC9-A408-C1D4D6D723AF}" destId="{E175DEAB-4E4A-4DED-B68C-C74E3EC1A51E}" srcOrd="0" destOrd="0" presId="urn:microsoft.com/office/officeart/2008/layout/LinedList"/>
    <dgm:cxn modelId="{0EC65F31-735B-4100-8558-94A688E39828}" type="presOf" srcId="{32BB6F54-7E8C-4C92-84CB-5979A9C57CCB}" destId="{D5A7F3FA-1B17-45F1-ABB4-5E40FD1CC682}" srcOrd="0" destOrd="0" presId="urn:microsoft.com/office/officeart/2008/layout/LinedList"/>
    <dgm:cxn modelId="{34DA823A-171B-4E04-8045-5EFDF80F205A}" type="presOf" srcId="{4068BD5A-1F3B-4720-9516-FFEA935239EA}" destId="{8499AA08-2E2E-4E7C-BD63-3D733819DFED}" srcOrd="0" destOrd="0" presId="urn:microsoft.com/office/officeart/2008/layout/LinedList"/>
    <dgm:cxn modelId="{51125340-4D8C-476B-B2CD-34D8868F4FB8}" type="presOf" srcId="{CBF12810-10D7-444A-B2B2-AAA692E1DEC2}" destId="{D5CDB96F-9515-48AF-829B-D52635D73FE9}" srcOrd="0" destOrd="0" presId="urn:microsoft.com/office/officeart/2008/layout/LinedList"/>
    <dgm:cxn modelId="{9BB72A5D-98F7-4DB0-8421-B5AEE9E6296E}" type="presOf" srcId="{FC2A4027-2090-407A-8C50-DCC8D3E6D335}" destId="{D7936D92-040F-4640-800D-34A3180FB0ED}" srcOrd="0" destOrd="0" presId="urn:microsoft.com/office/officeart/2008/layout/LinedList"/>
    <dgm:cxn modelId="{8820B767-A858-48AD-B127-7D1BF544A57E}" type="presOf" srcId="{49C49BAC-ADE0-4A00-81DA-3880AC681D3D}" destId="{B37016F0-EDDC-48F1-88DD-E6102FA620B3}" srcOrd="0" destOrd="0" presId="urn:microsoft.com/office/officeart/2008/layout/LinedList"/>
    <dgm:cxn modelId="{8D7B464C-AF1C-4D15-AF04-17FCBAB7015B}" type="presOf" srcId="{C6A422D3-0347-47A1-B248-F7E3EE50351C}" destId="{B7FA8E1A-9E1B-4211-B08A-1A9AB4D8A25D}" srcOrd="0" destOrd="0" presId="urn:microsoft.com/office/officeart/2008/layout/LinedList"/>
    <dgm:cxn modelId="{FA7FB252-763C-45AC-9E64-D8C4EAF7B664}" srcId="{44F84656-B305-4CC9-A408-C1D4D6D723AF}" destId="{4068BD5A-1F3B-4720-9516-FFEA935239EA}" srcOrd="1" destOrd="0" parTransId="{EA332D62-604D-4E07-A00A-01C40C18DD8E}" sibTransId="{6F25CF61-576F-4AE9-AA11-5B7385A798D4}"/>
    <dgm:cxn modelId="{57FAC178-1062-4550-BCF2-862F2B8A4693}" type="presOf" srcId="{67DDFC5B-E847-487A-AC73-1C3B8696000B}" destId="{D8FACFCE-D06A-456D-9D41-000DD3DCBAF0}" srcOrd="0" destOrd="0" presId="urn:microsoft.com/office/officeart/2008/layout/LinedList"/>
    <dgm:cxn modelId="{2585C3A0-FD99-493E-8FC2-E9F8002F2B48}" type="presOf" srcId="{084396EC-F59A-4A90-B4F8-47370943ED08}" destId="{717CF0F4-C9DB-4760-A74D-677E074BF10C}" srcOrd="0" destOrd="0" presId="urn:microsoft.com/office/officeart/2008/layout/LinedList"/>
    <dgm:cxn modelId="{7F965DC3-CFED-44BC-AD87-A90ABA0A187A}" srcId="{44F84656-B305-4CC9-A408-C1D4D6D723AF}" destId="{49C49BAC-ADE0-4A00-81DA-3880AC681D3D}" srcOrd="4" destOrd="0" parTransId="{63BCA773-702E-418C-BDF7-20862D8FD8E0}" sibTransId="{771EB5FE-113A-4C9F-A372-83A3024AFE7F}"/>
    <dgm:cxn modelId="{28FECCDC-A18A-4E91-9FE5-A26858A36ECE}" srcId="{44F84656-B305-4CC9-A408-C1D4D6D723AF}" destId="{CBF12810-10D7-444A-B2B2-AAA692E1DEC2}" srcOrd="3" destOrd="0" parTransId="{DCCC5186-00C9-4D22-8811-8023FC020634}" sibTransId="{1D706E19-B2A1-4BC7-8879-E6860B3DA365}"/>
    <dgm:cxn modelId="{972324E4-CAE0-4B83-8A95-E8D66283213A}" srcId="{44F84656-B305-4CC9-A408-C1D4D6D723AF}" destId="{C6A422D3-0347-47A1-B248-F7E3EE50351C}" srcOrd="2" destOrd="0" parTransId="{CBDF6833-F443-4A9C-BC80-42BDCE9E8E53}" sibTransId="{C70A1579-8F18-4575-8551-179DBE275DD9}"/>
    <dgm:cxn modelId="{A3959BEF-DF5D-42ED-A554-DF4AB29819B4}" srcId="{44F84656-B305-4CC9-A408-C1D4D6D723AF}" destId="{32BB6F54-7E8C-4C92-84CB-5979A9C57CCB}" srcOrd="0" destOrd="0" parTransId="{357789E0-2C60-4C2E-8316-C3406F1B55DE}" sibTransId="{8EEFB79A-2DFA-40BC-AF38-2387A65F9694}"/>
    <dgm:cxn modelId="{855366F8-FB1D-4CD0-B2AD-8BA8A1403AF2}" srcId="{44F84656-B305-4CC9-A408-C1D4D6D723AF}" destId="{084396EC-F59A-4A90-B4F8-47370943ED08}" srcOrd="6" destOrd="0" parTransId="{CED6010D-36FC-4B0B-9FAA-CCE4A8F17028}" sibTransId="{3105A294-DCA1-4D51-B91D-CE9B353A45DA}"/>
    <dgm:cxn modelId="{1CD642FB-011E-4515-AD10-A18B31ADBFBA}" type="presParOf" srcId="{E175DEAB-4E4A-4DED-B68C-C74E3EC1A51E}" destId="{02387A18-8281-4B78-909D-7518C33BDE6D}" srcOrd="0" destOrd="0" presId="urn:microsoft.com/office/officeart/2008/layout/LinedList"/>
    <dgm:cxn modelId="{80825B3C-A3EF-449C-8E00-7AB580F94BA4}" type="presParOf" srcId="{E175DEAB-4E4A-4DED-B68C-C74E3EC1A51E}" destId="{C50D1084-4D9A-4CB3-879C-B88E8935607A}" srcOrd="1" destOrd="0" presId="urn:microsoft.com/office/officeart/2008/layout/LinedList"/>
    <dgm:cxn modelId="{E68E2A87-80C4-4271-8A9F-9FE3447FAC49}" type="presParOf" srcId="{C50D1084-4D9A-4CB3-879C-B88E8935607A}" destId="{D5A7F3FA-1B17-45F1-ABB4-5E40FD1CC682}" srcOrd="0" destOrd="0" presId="urn:microsoft.com/office/officeart/2008/layout/LinedList"/>
    <dgm:cxn modelId="{149DC71D-C334-4DB5-96F1-8FCE72671595}" type="presParOf" srcId="{C50D1084-4D9A-4CB3-879C-B88E8935607A}" destId="{5C30B4A3-E702-44A4-BB6B-01C3744794BC}" srcOrd="1" destOrd="0" presId="urn:microsoft.com/office/officeart/2008/layout/LinedList"/>
    <dgm:cxn modelId="{61CA5767-9C2D-4867-870A-D0B3168E8F2E}" type="presParOf" srcId="{E175DEAB-4E4A-4DED-B68C-C74E3EC1A51E}" destId="{3F7DA30B-CA34-40BE-BFA2-D54CDC341F48}" srcOrd="2" destOrd="0" presId="urn:microsoft.com/office/officeart/2008/layout/LinedList"/>
    <dgm:cxn modelId="{216F2E2C-14DC-4145-A7C2-F51E52413D87}" type="presParOf" srcId="{E175DEAB-4E4A-4DED-B68C-C74E3EC1A51E}" destId="{2E6A1555-0831-437A-B12D-2C01BC8F9B0A}" srcOrd="3" destOrd="0" presId="urn:microsoft.com/office/officeart/2008/layout/LinedList"/>
    <dgm:cxn modelId="{F97D621A-4CA8-4147-BDA7-7BFB1645FD76}" type="presParOf" srcId="{2E6A1555-0831-437A-B12D-2C01BC8F9B0A}" destId="{8499AA08-2E2E-4E7C-BD63-3D733819DFED}" srcOrd="0" destOrd="0" presId="urn:microsoft.com/office/officeart/2008/layout/LinedList"/>
    <dgm:cxn modelId="{F64F8FB0-C87C-4A35-BEE7-BB9741B2CE71}" type="presParOf" srcId="{2E6A1555-0831-437A-B12D-2C01BC8F9B0A}" destId="{8540F3D1-7DE8-4511-98E2-46F9EEF5080A}" srcOrd="1" destOrd="0" presId="urn:microsoft.com/office/officeart/2008/layout/LinedList"/>
    <dgm:cxn modelId="{BA045EE4-EA35-4130-9815-2ABD03A6EA66}" type="presParOf" srcId="{E175DEAB-4E4A-4DED-B68C-C74E3EC1A51E}" destId="{160F1135-C818-4A12-8CEF-FB2A6F29050B}" srcOrd="4" destOrd="0" presId="urn:microsoft.com/office/officeart/2008/layout/LinedList"/>
    <dgm:cxn modelId="{CF806EA6-4422-41AD-AC1B-37CEAF7FF937}" type="presParOf" srcId="{E175DEAB-4E4A-4DED-B68C-C74E3EC1A51E}" destId="{DA0E6A66-0521-43F0-A38B-052E8AAF669F}" srcOrd="5" destOrd="0" presId="urn:microsoft.com/office/officeart/2008/layout/LinedList"/>
    <dgm:cxn modelId="{60C26C74-401E-41FB-9C05-439ED33936A6}" type="presParOf" srcId="{DA0E6A66-0521-43F0-A38B-052E8AAF669F}" destId="{B7FA8E1A-9E1B-4211-B08A-1A9AB4D8A25D}" srcOrd="0" destOrd="0" presId="urn:microsoft.com/office/officeart/2008/layout/LinedList"/>
    <dgm:cxn modelId="{AC31F5FB-051D-41F0-AA16-3705400CBD7E}" type="presParOf" srcId="{DA0E6A66-0521-43F0-A38B-052E8AAF669F}" destId="{D0158870-34C9-4C26-AFEA-F7F9E50E9491}" srcOrd="1" destOrd="0" presId="urn:microsoft.com/office/officeart/2008/layout/LinedList"/>
    <dgm:cxn modelId="{0ABD8F9D-19A5-4EA6-9936-4ECECEC3F0B7}" type="presParOf" srcId="{E175DEAB-4E4A-4DED-B68C-C74E3EC1A51E}" destId="{093489AA-2292-4ADD-AD67-BEF31C06147C}" srcOrd="6" destOrd="0" presId="urn:microsoft.com/office/officeart/2008/layout/LinedList"/>
    <dgm:cxn modelId="{EA177A19-4265-4D0A-A00F-66DA84859430}" type="presParOf" srcId="{E175DEAB-4E4A-4DED-B68C-C74E3EC1A51E}" destId="{13D5A276-5C00-49EB-9494-153BB1094922}" srcOrd="7" destOrd="0" presId="urn:microsoft.com/office/officeart/2008/layout/LinedList"/>
    <dgm:cxn modelId="{C360BEE2-D696-4C68-AADC-D6D7B8FA209B}" type="presParOf" srcId="{13D5A276-5C00-49EB-9494-153BB1094922}" destId="{D5CDB96F-9515-48AF-829B-D52635D73FE9}" srcOrd="0" destOrd="0" presId="urn:microsoft.com/office/officeart/2008/layout/LinedList"/>
    <dgm:cxn modelId="{942DD74A-07A5-41B2-B9FB-08E35FF48A9E}" type="presParOf" srcId="{13D5A276-5C00-49EB-9494-153BB1094922}" destId="{F231AF0E-FE0B-41AE-BD08-AF764B77A33A}" srcOrd="1" destOrd="0" presId="urn:microsoft.com/office/officeart/2008/layout/LinedList"/>
    <dgm:cxn modelId="{A5A9AD1E-C0C0-4437-B05A-3769098D09A1}" type="presParOf" srcId="{E175DEAB-4E4A-4DED-B68C-C74E3EC1A51E}" destId="{DB8E7886-60C2-4058-B141-AFDC91FC0161}" srcOrd="8" destOrd="0" presId="urn:microsoft.com/office/officeart/2008/layout/LinedList"/>
    <dgm:cxn modelId="{FE3D9710-C532-4A6C-B1EA-441F7B42FFE9}" type="presParOf" srcId="{E175DEAB-4E4A-4DED-B68C-C74E3EC1A51E}" destId="{C8910B69-AEE1-4A75-AE87-76462C7C8F34}" srcOrd="9" destOrd="0" presId="urn:microsoft.com/office/officeart/2008/layout/LinedList"/>
    <dgm:cxn modelId="{64353140-7529-477F-AF2C-3D410B4BB31D}" type="presParOf" srcId="{C8910B69-AEE1-4A75-AE87-76462C7C8F34}" destId="{B37016F0-EDDC-48F1-88DD-E6102FA620B3}" srcOrd="0" destOrd="0" presId="urn:microsoft.com/office/officeart/2008/layout/LinedList"/>
    <dgm:cxn modelId="{612565F6-EE60-4E4F-9028-8E14437A917E}" type="presParOf" srcId="{C8910B69-AEE1-4A75-AE87-76462C7C8F34}" destId="{E7152F10-042A-4769-97EC-39A313FDBA66}" srcOrd="1" destOrd="0" presId="urn:microsoft.com/office/officeart/2008/layout/LinedList"/>
    <dgm:cxn modelId="{EC22E0F2-7952-4761-8288-D731AAFBA995}" type="presParOf" srcId="{E175DEAB-4E4A-4DED-B68C-C74E3EC1A51E}" destId="{93CD1EEE-847C-41A9-A16C-D4BFE152FCFA}" srcOrd="10" destOrd="0" presId="urn:microsoft.com/office/officeart/2008/layout/LinedList"/>
    <dgm:cxn modelId="{322A23FF-FBF8-4773-B8EB-82795EABA4C6}" type="presParOf" srcId="{E175DEAB-4E4A-4DED-B68C-C74E3EC1A51E}" destId="{B1B44B74-84EB-449C-8DF3-21583AF7B1B3}" srcOrd="11" destOrd="0" presId="urn:microsoft.com/office/officeart/2008/layout/LinedList"/>
    <dgm:cxn modelId="{D7678BB4-A74B-4E69-B2BD-227B3F5A3C9A}" type="presParOf" srcId="{B1B44B74-84EB-449C-8DF3-21583AF7B1B3}" destId="{D8FACFCE-D06A-456D-9D41-000DD3DCBAF0}" srcOrd="0" destOrd="0" presId="urn:microsoft.com/office/officeart/2008/layout/LinedList"/>
    <dgm:cxn modelId="{FB9CB3BC-349D-4642-85E7-5DD771068E14}" type="presParOf" srcId="{B1B44B74-84EB-449C-8DF3-21583AF7B1B3}" destId="{3A44D071-E7E2-4B12-AD57-A0D39A1B9EC3}" srcOrd="1" destOrd="0" presId="urn:microsoft.com/office/officeart/2008/layout/LinedList"/>
    <dgm:cxn modelId="{09228F20-3203-4B68-B86F-0446524F8A14}" type="presParOf" srcId="{E175DEAB-4E4A-4DED-B68C-C74E3EC1A51E}" destId="{0CF58091-985C-4D91-9011-F87F78CB0531}" srcOrd="12" destOrd="0" presId="urn:microsoft.com/office/officeart/2008/layout/LinedList"/>
    <dgm:cxn modelId="{9C5EA8FF-BD13-4B69-867D-C7253F384A07}" type="presParOf" srcId="{E175DEAB-4E4A-4DED-B68C-C74E3EC1A51E}" destId="{45538638-B66A-470B-BEDE-6C528E84421E}" srcOrd="13" destOrd="0" presId="urn:microsoft.com/office/officeart/2008/layout/LinedList"/>
    <dgm:cxn modelId="{F327A669-43D5-43E6-87AB-F2D69538C568}" type="presParOf" srcId="{45538638-B66A-470B-BEDE-6C528E84421E}" destId="{717CF0F4-C9DB-4760-A74D-677E074BF10C}" srcOrd="0" destOrd="0" presId="urn:microsoft.com/office/officeart/2008/layout/LinedList"/>
    <dgm:cxn modelId="{F2309A0B-95FA-413F-9FF3-153B2DFA1D1C}" type="presParOf" srcId="{45538638-B66A-470B-BEDE-6C528E84421E}" destId="{48A6E7ED-F4F2-421E-ACAA-CCBABE33AB07}" srcOrd="1" destOrd="0" presId="urn:microsoft.com/office/officeart/2008/layout/LinedList"/>
    <dgm:cxn modelId="{FEDA07E1-3FFA-4AF5-842D-403922EAF099}" type="presParOf" srcId="{E175DEAB-4E4A-4DED-B68C-C74E3EC1A51E}" destId="{5568C724-96D0-4ED2-B456-0D701F8DD128}" srcOrd="14" destOrd="0" presId="urn:microsoft.com/office/officeart/2008/layout/LinedList"/>
    <dgm:cxn modelId="{1BBA2C79-3391-429B-9972-5B9C0183255F}" type="presParOf" srcId="{E175DEAB-4E4A-4DED-B68C-C74E3EC1A51E}" destId="{F179FD65-2701-4852-94CC-E8A046285BDE}" srcOrd="15" destOrd="0" presId="urn:microsoft.com/office/officeart/2008/layout/LinedList"/>
    <dgm:cxn modelId="{C4848260-B614-4491-B1EF-87AA7D910447}" type="presParOf" srcId="{F179FD65-2701-4852-94CC-E8A046285BDE}" destId="{D7936D92-040F-4640-800D-34A3180FB0ED}" srcOrd="0" destOrd="0" presId="urn:microsoft.com/office/officeart/2008/layout/LinedList"/>
    <dgm:cxn modelId="{2033F34B-EE4E-4DA2-A1F9-BAD8FE15C833}" type="presParOf" srcId="{F179FD65-2701-4852-94CC-E8A046285BDE}" destId="{DE9BE3B7-0C3E-432C-8450-394EB16EDD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082128-D83E-42E5-803F-709FF85C286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46E440A-788B-45BF-81ED-DAC9398A2144}">
      <dgm:prSet/>
      <dgm:spPr/>
      <dgm:t>
        <a:bodyPr/>
        <a:lstStyle/>
        <a:p>
          <a:r>
            <a:rPr lang="en-US" dirty="0"/>
            <a:t>The Department determines eligibility</a:t>
          </a:r>
        </a:p>
      </dgm:t>
    </dgm:pt>
    <dgm:pt modelId="{AED52DA0-0BB1-416C-A973-85193A52B149}" type="parTrans" cxnId="{6E5D692F-F42F-4C5E-9EC5-7D05DFB927DF}">
      <dgm:prSet/>
      <dgm:spPr/>
      <dgm:t>
        <a:bodyPr/>
        <a:lstStyle/>
        <a:p>
          <a:endParaRPr lang="en-US"/>
        </a:p>
      </dgm:t>
    </dgm:pt>
    <dgm:pt modelId="{073EC924-EAD2-4B60-9602-5099532A9AB1}" type="sibTrans" cxnId="{6E5D692F-F42F-4C5E-9EC5-7D05DFB927DF}">
      <dgm:prSet/>
      <dgm:spPr/>
      <dgm:t>
        <a:bodyPr/>
        <a:lstStyle/>
        <a:p>
          <a:endParaRPr lang="en-US"/>
        </a:p>
      </dgm:t>
    </dgm:pt>
    <dgm:pt modelId="{26302363-1762-4E91-963C-4503F50C5E9D}">
      <dgm:prSet/>
      <dgm:spPr/>
      <dgm:t>
        <a:bodyPr/>
        <a:lstStyle/>
        <a:p>
          <a:r>
            <a:rPr lang="en-US" dirty="0"/>
            <a:t>The assistance group must meet all factors of eligibility</a:t>
          </a:r>
        </a:p>
      </dgm:t>
    </dgm:pt>
    <dgm:pt modelId="{B2466282-03DB-4605-A05C-EA0F1EFA4A63}" type="parTrans" cxnId="{F8E7F2F9-9A76-48B6-8A73-52C4A3EC0FB1}">
      <dgm:prSet/>
      <dgm:spPr/>
      <dgm:t>
        <a:bodyPr/>
        <a:lstStyle/>
        <a:p>
          <a:endParaRPr lang="en-US"/>
        </a:p>
      </dgm:t>
    </dgm:pt>
    <dgm:pt modelId="{F92AA67F-0E99-4AC0-B30A-7D10BD9079DF}" type="sibTrans" cxnId="{F8E7F2F9-9A76-48B6-8A73-52C4A3EC0FB1}">
      <dgm:prSet/>
      <dgm:spPr/>
      <dgm:t>
        <a:bodyPr/>
        <a:lstStyle/>
        <a:p>
          <a:endParaRPr lang="en-US"/>
        </a:p>
      </dgm:t>
    </dgm:pt>
    <dgm:pt modelId="{5B27D339-B042-48FA-BE0F-A4C79467C96E}">
      <dgm:prSet/>
      <dgm:spPr/>
      <dgm:t>
        <a:bodyPr/>
        <a:lstStyle/>
        <a:p>
          <a:r>
            <a:rPr lang="en-US" dirty="0"/>
            <a:t>12-month review.</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Eligibility ends at the end of the eligibility period</a:t>
          </a:r>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7285965F-8591-4B63-A153-490DE3A4AE29}" type="pres">
      <dgm:prSet presAssocID="{2F082128-D83E-42E5-803F-709FF85C286B}" presName="hierChild1" presStyleCnt="0">
        <dgm:presLayoutVars>
          <dgm:chPref val="1"/>
          <dgm:dir/>
          <dgm:animOne val="branch"/>
          <dgm:animLvl val="lvl"/>
          <dgm:resizeHandles/>
        </dgm:presLayoutVars>
      </dgm:prSet>
      <dgm:spPr/>
    </dgm:pt>
    <dgm:pt modelId="{6D5DD972-3F1C-47F1-9B33-AE8ED651FB97}" type="pres">
      <dgm:prSet presAssocID="{346E440A-788B-45BF-81ED-DAC9398A2144}" presName="hierRoot1" presStyleCnt="0"/>
      <dgm:spPr/>
    </dgm:pt>
    <dgm:pt modelId="{7515C76E-A2A2-4B7C-9022-6BEF992656C3}" type="pres">
      <dgm:prSet presAssocID="{346E440A-788B-45BF-81ED-DAC9398A2144}" presName="composite" presStyleCnt="0"/>
      <dgm:spPr/>
    </dgm:pt>
    <dgm:pt modelId="{431E7B2E-9FC4-43B7-965D-5B9A992775F8}" type="pres">
      <dgm:prSet presAssocID="{346E440A-788B-45BF-81ED-DAC9398A2144}" presName="background" presStyleLbl="node0" presStyleIdx="0" presStyleCnt="4"/>
      <dgm:spPr/>
    </dgm:pt>
    <dgm:pt modelId="{F81836A4-A13E-4E86-B5D7-AE9E5A783DE8}" type="pres">
      <dgm:prSet presAssocID="{346E440A-788B-45BF-81ED-DAC9398A2144}" presName="text" presStyleLbl="fgAcc0" presStyleIdx="0" presStyleCnt="4">
        <dgm:presLayoutVars>
          <dgm:chPref val="3"/>
        </dgm:presLayoutVars>
      </dgm:prSet>
      <dgm:spPr/>
    </dgm:pt>
    <dgm:pt modelId="{A03925E5-C22E-40B3-AB55-124301FA850A}" type="pres">
      <dgm:prSet presAssocID="{346E440A-788B-45BF-81ED-DAC9398A2144}" presName="hierChild2" presStyleCnt="0"/>
      <dgm:spPr/>
    </dgm:pt>
    <dgm:pt modelId="{C0830C82-7901-45B6-B9FD-9BBCDD4EDD33}" type="pres">
      <dgm:prSet presAssocID="{26302363-1762-4E91-963C-4503F50C5E9D}" presName="hierRoot1" presStyleCnt="0"/>
      <dgm:spPr/>
    </dgm:pt>
    <dgm:pt modelId="{6CD366EB-BD8C-4177-A594-027BCBECECDC}" type="pres">
      <dgm:prSet presAssocID="{26302363-1762-4E91-963C-4503F50C5E9D}" presName="composite" presStyleCnt="0"/>
      <dgm:spPr/>
    </dgm:pt>
    <dgm:pt modelId="{6C8479AC-BAF3-421C-A841-C21942AF7BA6}" type="pres">
      <dgm:prSet presAssocID="{26302363-1762-4E91-963C-4503F50C5E9D}" presName="background" presStyleLbl="node0" presStyleIdx="1" presStyleCnt="4"/>
      <dgm:spPr/>
    </dgm:pt>
    <dgm:pt modelId="{653CCD5D-0B59-4764-B79E-0A1910811B32}" type="pres">
      <dgm:prSet presAssocID="{26302363-1762-4E91-963C-4503F50C5E9D}" presName="text" presStyleLbl="fgAcc0" presStyleIdx="1" presStyleCnt="4">
        <dgm:presLayoutVars>
          <dgm:chPref val="3"/>
        </dgm:presLayoutVars>
      </dgm:prSet>
      <dgm:spPr/>
    </dgm:pt>
    <dgm:pt modelId="{071BCB89-1C56-4406-A8BD-EC9B5295D5C4}" type="pres">
      <dgm:prSet presAssocID="{26302363-1762-4E91-963C-4503F50C5E9D}" presName="hierChild2" presStyleCnt="0"/>
      <dgm:spPr/>
    </dgm:pt>
    <dgm:pt modelId="{FA3E0EC7-B925-4CD6-9179-4268C56A9953}" type="pres">
      <dgm:prSet presAssocID="{5B27D339-B042-48FA-BE0F-A4C79467C96E}" presName="hierRoot1" presStyleCnt="0"/>
      <dgm:spPr/>
    </dgm:pt>
    <dgm:pt modelId="{53C03753-44BA-4ACD-8B5B-BADEC00D2337}" type="pres">
      <dgm:prSet presAssocID="{5B27D339-B042-48FA-BE0F-A4C79467C96E}" presName="composite" presStyleCnt="0"/>
      <dgm:spPr/>
    </dgm:pt>
    <dgm:pt modelId="{50E84705-8ABC-460A-AFCE-F9DF54376F7F}" type="pres">
      <dgm:prSet presAssocID="{5B27D339-B042-48FA-BE0F-A4C79467C96E}" presName="background" presStyleLbl="node0" presStyleIdx="2" presStyleCnt="4"/>
      <dgm:spPr/>
    </dgm:pt>
    <dgm:pt modelId="{9224D36C-5409-427A-9695-B261768E605C}" type="pres">
      <dgm:prSet presAssocID="{5B27D339-B042-48FA-BE0F-A4C79467C96E}" presName="text" presStyleLbl="fgAcc0" presStyleIdx="2" presStyleCnt="4">
        <dgm:presLayoutVars>
          <dgm:chPref val="3"/>
        </dgm:presLayoutVars>
      </dgm:prSet>
      <dgm:spPr/>
    </dgm:pt>
    <dgm:pt modelId="{18FE6577-2CE1-494F-A8B0-4A0C303A89AE}" type="pres">
      <dgm:prSet presAssocID="{5B27D339-B042-48FA-BE0F-A4C79467C96E}" presName="hierChild2" presStyleCnt="0"/>
      <dgm:spPr/>
    </dgm:pt>
    <dgm:pt modelId="{486E7844-B8CD-4158-A7C3-D84D0EDFC297}" type="pres">
      <dgm:prSet presAssocID="{63DE3041-9C9E-4B4A-9365-000DFCF6DFE9}" presName="hierRoot1" presStyleCnt="0"/>
      <dgm:spPr/>
    </dgm:pt>
    <dgm:pt modelId="{A1FAECAC-6291-4363-98B2-B4CFABE2A53F}" type="pres">
      <dgm:prSet presAssocID="{63DE3041-9C9E-4B4A-9365-000DFCF6DFE9}" presName="composite" presStyleCnt="0"/>
      <dgm:spPr/>
    </dgm:pt>
    <dgm:pt modelId="{8D047F52-D126-4907-9BA3-B6F9C11798AD}" type="pres">
      <dgm:prSet presAssocID="{63DE3041-9C9E-4B4A-9365-000DFCF6DFE9}" presName="background" presStyleLbl="node0" presStyleIdx="3" presStyleCnt="4"/>
      <dgm:spPr/>
    </dgm:pt>
    <dgm:pt modelId="{A51E274C-58E5-43D2-8EF4-264EC7C20834}" type="pres">
      <dgm:prSet presAssocID="{63DE3041-9C9E-4B4A-9365-000DFCF6DFE9}" presName="text" presStyleLbl="fgAcc0" presStyleIdx="3" presStyleCnt="4">
        <dgm:presLayoutVars>
          <dgm:chPref val="3"/>
        </dgm:presLayoutVars>
      </dgm:prSet>
      <dgm:spPr/>
    </dgm:pt>
    <dgm:pt modelId="{CB79377E-D4E7-41D3-AF9B-0062C6182EBF}" type="pres">
      <dgm:prSet presAssocID="{63DE3041-9C9E-4B4A-9365-000DFCF6DFE9}" presName="hierChild2" presStyleCnt="0"/>
      <dgm:spPr/>
    </dgm:pt>
  </dgm:ptLst>
  <dgm:cxnLst>
    <dgm:cxn modelId="{DD887426-5A0E-48AE-AFF1-E7A57B7C4020}" srcId="{2F082128-D83E-42E5-803F-709FF85C286B}" destId="{5B27D339-B042-48FA-BE0F-A4C79467C96E}" srcOrd="2" destOrd="0" parTransId="{F1BA97C0-23D6-41A8-9ECA-066450A8E023}" sibTransId="{BD6240C1-E40A-4A41-8B55-A0C8C1555206}"/>
    <dgm:cxn modelId="{6E5D692F-F42F-4C5E-9EC5-7D05DFB927DF}" srcId="{2F082128-D83E-42E5-803F-709FF85C286B}" destId="{346E440A-788B-45BF-81ED-DAC9398A2144}" srcOrd="0" destOrd="0" parTransId="{AED52DA0-0BB1-416C-A973-85193A52B149}" sibTransId="{073EC924-EAD2-4B60-9602-5099532A9AB1}"/>
    <dgm:cxn modelId="{B2C1053C-997B-47CF-9965-CEB20E623766}" type="presOf" srcId="{2F082128-D83E-42E5-803F-709FF85C286B}" destId="{7285965F-8591-4B63-A153-490DE3A4AE29}" srcOrd="0" destOrd="0" presId="urn:microsoft.com/office/officeart/2005/8/layout/hierarchy1"/>
    <dgm:cxn modelId="{B182717E-109B-46BD-ACD6-48F89B764B26}" type="presOf" srcId="{5B27D339-B042-48FA-BE0F-A4C79467C96E}" destId="{9224D36C-5409-427A-9695-B261768E605C}" srcOrd="0" destOrd="0" presId="urn:microsoft.com/office/officeart/2005/8/layout/hierarchy1"/>
    <dgm:cxn modelId="{88D54897-023E-4FC1-929F-2BA31FE092C7}" type="presOf" srcId="{26302363-1762-4E91-963C-4503F50C5E9D}" destId="{653CCD5D-0B59-4764-B79E-0A1910811B32}" srcOrd="0" destOrd="0" presId="urn:microsoft.com/office/officeart/2005/8/layout/hierarchy1"/>
    <dgm:cxn modelId="{24914AC2-D815-4F66-9352-E4A00F86F194}" type="presOf" srcId="{346E440A-788B-45BF-81ED-DAC9398A2144}" destId="{F81836A4-A13E-4E86-B5D7-AE9E5A783DE8}" srcOrd="0" destOrd="0" presId="urn:microsoft.com/office/officeart/2005/8/layout/hierarchy1"/>
    <dgm:cxn modelId="{5DC94DDD-CF2A-41A1-A7D5-C006C092F310}" type="presOf" srcId="{63DE3041-9C9E-4B4A-9365-000DFCF6DFE9}" destId="{A51E274C-58E5-43D2-8EF4-264EC7C20834}" srcOrd="0" destOrd="0" presId="urn:microsoft.com/office/officeart/2005/8/layout/hierarchy1"/>
    <dgm:cxn modelId="{7193BBE4-63C2-442B-88A4-93704F6E3EDC}" srcId="{2F082128-D83E-42E5-803F-709FF85C286B}" destId="{63DE3041-9C9E-4B4A-9365-000DFCF6DFE9}" srcOrd="3" destOrd="0" parTransId="{117442B1-AD58-4E63-B169-903D283A5ED2}" sibTransId="{EC43707A-626C-4394-845B-E6740B01AD76}"/>
    <dgm:cxn modelId="{F8E7F2F9-9A76-48B6-8A73-52C4A3EC0FB1}" srcId="{2F082128-D83E-42E5-803F-709FF85C286B}" destId="{26302363-1762-4E91-963C-4503F50C5E9D}" srcOrd="1" destOrd="0" parTransId="{B2466282-03DB-4605-A05C-EA0F1EFA4A63}" sibTransId="{F92AA67F-0E99-4AC0-B30A-7D10BD9079DF}"/>
    <dgm:cxn modelId="{6C521137-22E0-409A-9302-F4C70CB7E585}" type="presParOf" srcId="{7285965F-8591-4B63-A153-490DE3A4AE29}" destId="{6D5DD972-3F1C-47F1-9B33-AE8ED651FB97}" srcOrd="0" destOrd="0" presId="urn:microsoft.com/office/officeart/2005/8/layout/hierarchy1"/>
    <dgm:cxn modelId="{3A8A72A8-ED7A-478A-8E6D-166D09657EFC}" type="presParOf" srcId="{6D5DD972-3F1C-47F1-9B33-AE8ED651FB97}" destId="{7515C76E-A2A2-4B7C-9022-6BEF992656C3}" srcOrd="0" destOrd="0" presId="urn:microsoft.com/office/officeart/2005/8/layout/hierarchy1"/>
    <dgm:cxn modelId="{2E298597-746A-4D16-A0F8-C90B979CAC8C}" type="presParOf" srcId="{7515C76E-A2A2-4B7C-9022-6BEF992656C3}" destId="{431E7B2E-9FC4-43B7-965D-5B9A992775F8}" srcOrd="0" destOrd="0" presId="urn:microsoft.com/office/officeart/2005/8/layout/hierarchy1"/>
    <dgm:cxn modelId="{47732072-F5D5-4BAE-BD3B-249A9DF96C6C}" type="presParOf" srcId="{7515C76E-A2A2-4B7C-9022-6BEF992656C3}" destId="{F81836A4-A13E-4E86-B5D7-AE9E5A783DE8}" srcOrd="1" destOrd="0" presId="urn:microsoft.com/office/officeart/2005/8/layout/hierarchy1"/>
    <dgm:cxn modelId="{D4FD259C-748A-4FE0-BFB3-F9E6FF41E7BF}" type="presParOf" srcId="{6D5DD972-3F1C-47F1-9B33-AE8ED651FB97}" destId="{A03925E5-C22E-40B3-AB55-124301FA850A}" srcOrd="1" destOrd="0" presId="urn:microsoft.com/office/officeart/2005/8/layout/hierarchy1"/>
    <dgm:cxn modelId="{72562BC6-DEEC-4D8B-9AA5-94BD1177353C}" type="presParOf" srcId="{7285965F-8591-4B63-A153-490DE3A4AE29}" destId="{C0830C82-7901-45B6-B9FD-9BBCDD4EDD33}" srcOrd="1" destOrd="0" presId="urn:microsoft.com/office/officeart/2005/8/layout/hierarchy1"/>
    <dgm:cxn modelId="{D7235133-990D-41BD-9BB9-48ACEB2082DD}" type="presParOf" srcId="{C0830C82-7901-45B6-B9FD-9BBCDD4EDD33}" destId="{6CD366EB-BD8C-4177-A594-027BCBECECDC}" srcOrd="0" destOrd="0" presId="urn:microsoft.com/office/officeart/2005/8/layout/hierarchy1"/>
    <dgm:cxn modelId="{AA245876-4269-44A7-B6CC-5E4AF4D78B7D}" type="presParOf" srcId="{6CD366EB-BD8C-4177-A594-027BCBECECDC}" destId="{6C8479AC-BAF3-421C-A841-C21942AF7BA6}" srcOrd="0" destOrd="0" presId="urn:microsoft.com/office/officeart/2005/8/layout/hierarchy1"/>
    <dgm:cxn modelId="{05ADF9E3-04F3-4C27-82CC-686B649FDDE3}" type="presParOf" srcId="{6CD366EB-BD8C-4177-A594-027BCBECECDC}" destId="{653CCD5D-0B59-4764-B79E-0A1910811B32}" srcOrd="1" destOrd="0" presId="urn:microsoft.com/office/officeart/2005/8/layout/hierarchy1"/>
    <dgm:cxn modelId="{B24DBFA1-8CD3-4FCE-B650-D54EB2837D98}" type="presParOf" srcId="{C0830C82-7901-45B6-B9FD-9BBCDD4EDD33}" destId="{071BCB89-1C56-4406-A8BD-EC9B5295D5C4}" srcOrd="1" destOrd="0" presId="urn:microsoft.com/office/officeart/2005/8/layout/hierarchy1"/>
    <dgm:cxn modelId="{E5C98020-BD14-4DD7-AFB3-139344A258B9}" type="presParOf" srcId="{7285965F-8591-4B63-A153-490DE3A4AE29}" destId="{FA3E0EC7-B925-4CD6-9179-4268C56A9953}" srcOrd="2" destOrd="0" presId="urn:microsoft.com/office/officeart/2005/8/layout/hierarchy1"/>
    <dgm:cxn modelId="{3F91B1D9-5E07-4D60-8CF6-F90E242197D9}" type="presParOf" srcId="{FA3E0EC7-B925-4CD6-9179-4268C56A9953}" destId="{53C03753-44BA-4ACD-8B5B-BADEC00D2337}" srcOrd="0" destOrd="0" presId="urn:microsoft.com/office/officeart/2005/8/layout/hierarchy1"/>
    <dgm:cxn modelId="{82FCC1CD-3AEE-4B98-BDF0-186FD9FC5CB0}" type="presParOf" srcId="{53C03753-44BA-4ACD-8B5B-BADEC00D2337}" destId="{50E84705-8ABC-460A-AFCE-F9DF54376F7F}" srcOrd="0" destOrd="0" presId="urn:microsoft.com/office/officeart/2005/8/layout/hierarchy1"/>
    <dgm:cxn modelId="{CF7AB352-59DD-49BC-8E3A-51EC0E6EEB2F}" type="presParOf" srcId="{53C03753-44BA-4ACD-8B5B-BADEC00D2337}" destId="{9224D36C-5409-427A-9695-B261768E605C}" srcOrd="1" destOrd="0" presId="urn:microsoft.com/office/officeart/2005/8/layout/hierarchy1"/>
    <dgm:cxn modelId="{D60861C0-C741-4951-B2FC-DE75A5990A9E}" type="presParOf" srcId="{FA3E0EC7-B925-4CD6-9179-4268C56A9953}" destId="{18FE6577-2CE1-494F-A8B0-4A0C303A89AE}" srcOrd="1" destOrd="0" presId="urn:microsoft.com/office/officeart/2005/8/layout/hierarchy1"/>
    <dgm:cxn modelId="{3C0E47B0-9446-418D-9090-191F0BE8CA95}" type="presParOf" srcId="{7285965F-8591-4B63-A153-490DE3A4AE29}" destId="{486E7844-B8CD-4158-A7C3-D84D0EDFC297}" srcOrd="3" destOrd="0" presId="urn:microsoft.com/office/officeart/2005/8/layout/hierarchy1"/>
    <dgm:cxn modelId="{957CFBC0-7C17-4D2A-880A-3D2552F7A101}" type="presParOf" srcId="{486E7844-B8CD-4158-A7C3-D84D0EDFC297}" destId="{A1FAECAC-6291-4363-98B2-B4CFABE2A53F}" srcOrd="0" destOrd="0" presId="urn:microsoft.com/office/officeart/2005/8/layout/hierarchy1"/>
    <dgm:cxn modelId="{F5558487-45E4-4D02-9FD7-D342D7475DC9}" type="presParOf" srcId="{A1FAECAC-6291-4363-98B2-B4CFABE2A53F}" destId="{8D047F52-D126-4907-9BA3-B6F9C11798AD}" srcOrd="0" destOrd="0" presId="urn:microsoft.com/office/officeart/2005/8/layout/hierarchy1"/>
    <dgm:cxn modelId="{B4B0FD56-999C-427C-937B-A8D949479A77}" type="presParOf" srcId="{A1FAECAC-6291-4363-98B2-B4CFABE2A53F}" destId="{A51E274C-58E5-43D2-8EF4-264EC7C20834}" srcOrd="1" destOrd="0" presId="urn:microsoft.com/office/officeart/2005/8/layout/hierarchy1"/>
    <dgm:cxn modelId="{E2409B30-E339-41DE-B0BD-5C2145E23B5B}" type="presParOf" srcId="{486E7844-B8CD-4158-A7C3-D84D0EDFC297}" destId="{CB79377E-D4E7-41D3-AF9B-0062C6182E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736985-8D94-4083-9CA0-CDC109F57FE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3D0AF56-BAF1-4CB5-A2B8-66F3F5F4EEC6}">
      <dgm:prSet/>
      <dgm:spPr/>
      <dgm:t>
        <a:bodyPr/>
        <a:lstStyle/>
        <a:p>
          <a:r>
            <a:rPr lang="en-US" dirty="0"/>
            <a:t>After eligibility has been established, children who become ineligible for Medicaid for any reason remain on Medicaid for up to 12 months from the last application. </a:t>
          </a:r>
        </a:p>
      </dgm:t>
    </dgm:pt>
    <dgm:pt modelId="{85057183-088F-43A7-964A-408CCF5859A0}" type="parTrans" cxnId="{A3120BF6-4F73-410B-ADF7-B6C7263666B4}">
      <dgm:prSet/>
      <dgm:spPr/>
      <dgm:t>
        <a:bodyPr/>
        <a:lstStyle/>
        <a:p>
          <a:endParaRPr lang="en-US"/>
        </a:p>
      </dgm:t>
    </dgm:pt>
    <dgm:pt modelId="{BD52F95D-6718-44E4-921D-C9FF0D1B4E98}" type="sibTrans" cxnId="{A3120BF6-4F73-410B-ADF7-B6C7263666B4}">
      <dgm:prSet/>
      <dgm:spPr/>
      <dgm:t>
        <a:bodyPr/>
        <a:lstStyle/>
        <a:p>
          <a:endParaRPr lang="en-US"/>
        </a:p>
      </dgm:t>
    </dgm:pt>
    <dgm:pt modelId="{18E2EA51-3FCB-484A-B51C-8F2297B58325}">
      <dgm:prSet/>
      <dgm:spPr/>
      <dgm:t>
        <a:bodyPr/>
        <a:lstStyle/>
        <a:p>
          <a:r>
            <a:rPr lang="en-US" dirty="0"/>
            <a:t>Children up to age 5 receive a minimum of 12 months</a:t>
          </a:r>
        </a:p>
      </dgm:t>
    </dgm:pt>
    <dgm:pt modelId="{D9765180-91CC-490F-9BB3-8F8126F372EA}" type="parTrans" cxnId="{F37A22B9-2E54-4F29-A2D4-C9BA1AD30E5A}">
      <dgm:prSet/>
      <dgm:spPr/>
      <dgm:t>
        <a:bodyPr/>
        <a:lstStyle/>
        <a:p>
          <a:endParaRPr lang="en-US"/>
        </a:p>
      </dgm:t>
    </dgm:pt>
    <dgm:pt modelId="{66774986-A9E5-46D2-9B90-0E2060A12947}" type="sibTrans" cxnId="{F37A22B9-2E54-4F29-A2D4-C9BA1AD30E5A}">
      <dgm:prSet/>
      <dgm:spPr/>
      <dgm:t>
        <a:bodyPr/>
        <a:lstStyle/>
        <a:p>
          <a:endParaRPr lang="en-US"/>
        </a:p>
      </dgm:t>
    </dgm:pt>
    <dgm:pt modelId="{57A6C70B-6691-498A-8989-8C4BCE2C4BE2}">
      <dgm:prSet/>
      <dgm:spPr/>
      <dgm:t>
        <a:bodyPr/>
        <a:lstStyle/>
        <a:p>
          <a:r>
            <a:rPr lang="en-US" dirty="0"/>
            <a:t>Children ages 5 up to 19 receive a minimum of 6 months.</a:t>
          </a:r>
        </a:p>
      </dgm:t>
    </dgm:pt>
    <dgm:pt modelId="{663AB5D1-C01A-4338-B254-6E2BD8F80D0E}" type="parTrans" cxnId="{D9DE9339-8BD7-4D6F-BACB-DB74BBB781B8}">
      <dgm:prSet/>
      <dgm:spPr/>
      <dgm:t>
        <a:bodyPr/>
        <a:lstStyle/>
        <a:p>
          <a:endParaRPr lang="en-US"/>
        </a:p>
      </dgm:t>
    </dgm:pt>
    <dgm:pt modelId="{480B44A2-A6F8-4573-8A55-9F2873F808FF}" type="sibTrans" cxnId="{D9DE9339-8BD7-4D6F-BACB-DB74BBB781B8}">
      <dgm:prSet/>
      <dgm:spPr/>
      <dgm:t>
        <a:bodyPr/>
        <a:lstStyle/>
        <a:p>
          <a:endParaRPr lang="en-US"/>
        </a:p>
      </dgm:t>
    </dgm:pt>
    <dgm:pt modelId="{11B80EBE-7BCC-4F76-B530-F7EE4739EA1D}" type="pres">
      <dgm:prSet presAssocID="{84736985-8D94-4083-9CA0-CDC109F57FEC}" presName="diagram" presStyleCnt="0">
        <dgm:presLayoutVars>
          <dgm:dir/>
          <dgm:resizeHandles val="exact"/>
        </dgm:presLayoutVars>
      </dgm:prSet>
      <dgm:spPr/>
    </dgm:pt>
    <dgm:pt modelId="{1AB1EEEB-C33D-488C-B5F8-4C93471AD1E8}" type="pres">
      <dgm:prSet presAssocID="{83D0AF56-BAF1-4CB5-A2B8-66F3F5F4EEC6}" presName="node" presStyleLbl="node1" presStyleIdx="0" presStyleCnt="3">
        <dgm:presLayoutVars>
          <dgm:bulletEnabled val="1"/>
        </dgm:presLayoutVars>
      </dgm:prSet>
      <dgm:spPr/>
    </dgm:pt>
    <dgm:pt modelId="{BC74BFB9-4298-46BD-946D-5868BEDFB756}" type="pres">
      <dgm:prSet presAssocID="{BD52F95D-6718-44E4-921D-C9FF0D1B4E98}" presName="sibTrans" presStyleCnt="0"/>
      <dgm:spPr/>
    </dgm:pt>
    <dgm:pt modelId="{EAC98559-AFC7-49A3-855D-82F747378B59}" type="pres">
      <dgm:prSet presAssocID="{18E2EA51-3FCB-484A-B51C-8F2297B58325}" presName="node" presStyleLbl="node1" presStyleIdx="1" presStyleCnt="3">
        <dgm:presLayoutVars>
          <dgm:bulletEnabled val="1"/>
        </dgm:presLayoutVars>
      </dgm:prSet>
      <dgm:spPr/>
    </dgm:pt>
    <dgm:pt modelId="{EB3747E3-C5CA-4386-A0F1-C4282B1BAFAC}" type="pres">
      <dgm:prSet presAssocID="{66774986-A9E5-46D2-9B90-0E2060A12947}" presName="sibTrans" presStyleCnt="0"/>
      <dgm:spPr/>
    </dgm:pt>
    <dgm:pt modelId="{181865D6-2907-4CB4-A423-DF7CF7DDFF47}" type="pres">
      <dgm:prSet presAssocID="{57A6C70B-6691-498A-8989-8C4BCE2C4BE2}" presName="node" presStyleLbl="node1" presStyleIdx="2" presStyleCnt="3">
        <dgm:presLayoutVars>
          <dgm:bulletEnabled val="1"/>
        </dgm:presLayoutVars>
      </dgm:prSet>
      <dgm:spPr/>
    </dgm:pt>
  </dgm:ptLst>
  <dgm:cxnLst>
    <dgm:cxn modelId="{1FD41716-C8DF-4BA0-BE69-27BF6FD40A7B}" type="presOf" srcId="{84736985-8D94-4083-9CA0-CDC109F57FEC}" destId="{11B80EBE-7BCC-4F76-B530-F7EE4739EA1D}" srcOrd="0" destOrd="0" presId="urn:microsoft.com/office/officeart/2005/8/layout/default"/>
    <dgm:cxn modelId="{CBBA6130-1A95-43EF-AD9E-FD1845749A05}" type="presOf" srcId="{18E2EA51-3FCB-484A-B51C-8F2297B58325}" destId="{EAC98559-AFC7-49A3-855D-82F747378B59}" srcOrd="0" destOrd="0" presId="urn:microsoft.com/office/officeart/2005/8/layout/default"/>
    <dgm:cxn modelId="{580F0933-E565-4996-BA9E-C2D2B4E5E8FB}" type="presOf" srcId="{57A6C70B-6691-498A-8989-8C4BCE2C4BE2}" destId="{181865D6-2907-4CB4-A423-DF7CF7DDFF47}" srcOrd="0" destOrd="0" presId="urn:microsoft.com/office/officeart/2005/8/layout/default"/>
    <dgm:cxn modelId="{D9DE9339-8BD7-4D6F-BACB-DB74BBB781B8}" srcId="{84736985-8D94-4083-9CA0-CDC109F57FEC}" destId="{57A6C70B-6691-498A-8989-8C4BCE2C4BE2}" srcOrd="2" destOrd="0" parTransId="{663AB5D1-C01A-4338-B254-6E2BD8F80D0E}" sibTransId="{480B44A2-A6F8-4573-8A55-9F2873F808FF}"/>
    <dgm:cxn modelId="{F37A22B9-2E54-4F29-A2D4-C9BA1AD30E5A}" srcId="{84736985-8D94-4083-9CA0-CDC109F57FEC}" destId="{18E2EA51-3FCB-484A-B51C-8F2297B58325}" srcOrd="1" destOrd="0" parTransId="{D9765180-91CC-490F-9BB3-8F8126F372EA}" sibTransId="{66774986-A9E5-46D2-9B90-0E2060A12947}"/>
    <dgm:cxn modelId="{38380CD0-DC6A-4096-A1B9-3B53056B1353}" type="presOf" srcId="{83D0AF56-BAF1-4CB5-A2B8-66F3F5F4EEC6}" destId="{1AB1EEEB-C33D-488C-B5F8-4C93471AD1E8}" srcOrd="0" destOrd="0" presId="urn:microsoft.com/office/officeart/2005/8/layout/default"/>
    <dgm:cxn modelId="{A3120BF6-4F73-410B-ADF7-B6C7263666B4}" srcId="{84736985-8D94-4083-9CA0-CDC109F57FEC}" destId="{83D0AF56-BAF1-4CB5-A2B8-66F3F5F4EEC6}" srcOrd="0" destOrd="0" parTransId="{85057183-088F-43A7-964A-408CCF5859A0}" sibTransId="{BD52F95D-6718-44E4-921D-C9FF0D1B4E98}"/>
    <dgm:cxn modelId="{DB46B4CC-91BA-4A12-83C6-29B0997E3EDC}" type="presParOf" srcId="{11B80EBE-7BCC-4F76-B530-F7EE4739EA1D}" destId="{1AB1EEEB-C33D-488C-B5F8-4C93471AD1E8}" srcOrd="0" destOrd="0" presId="urn:microsoft.com/office/officeart/2005/8/layout/default"/>
    <dgm:cxn modelId="{A230B44A-5F6A-4A2D-B765-7D4D73803117}" type="presParOf" srcId="{11B80EBE-7BCC-4F76-B530-F7EE4739EA1D}" destId="{BC74BFB9-4298-46BD-946D-5868BEDFB756}" srcOrd="1" destOrd="0" presId="urn:microsoft.com/office/officeart/2005/8/layout/default"/>
    <dgm:cxn modelId="{A38C5408-5F1F-4DC0-96A7-01102E912DB4}" type="presParOf" srcId="{11B80EBE-7BCC-4F76-B530-F7EE4739EA1D}" destId="{EAC98559-AFC7-49A3-855D-82F747378B59}" srcOrd="2" destOrd="0" presId="urn:microsoft.com/office/officeart/2005/8/layout/default"/>
    <dgm:cxn modelId="{6E25CD72-7D06-4ADD-AF58-862073870570}" type="presParOf" srcId="{11B80EBE-7BCC-4F76-B530-F7EE4739EA1D}" destId="{EB3747E3-C5CA-4386-A0F1-C4282B1BAFAC}" srcOrd="3" destOrd="0" presId="urn:microsoft.com/office/officeart/2005/8/layout/default"/>
    <dgm:cxn modelId="{C371B56E-0CC5-46F7-BCC9-007FB0C2A720}" type="presParOf" srcId="{11B80EBE-7BCC-4F76-B530-F7EE4739EA1D}" destId="{181865D6-2907-4CB4-A423-DF7CF7DDFF4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736985-8D94-4083-9CA0-CDC109F57FE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3D0AF56-BAF1-4CB5-A2B8-66F3F5F4EEC6}">
      <dgm:prSet/>
      <dgm:spPr/>
      <dgm:t>
        <a:bodyPr/>
        <a:lstStyle/>
        <a:p>
          <a:r>
            <a:rPr lang="en-US" dirty="0"/>
            <a:t>Children Under 21 </a:t>
          </a:r>
        </a:p>
      </dgm:t>
    </dgm:pt>
    <dgm:pt modelId="{85057183-088F-43A7-964A-408CCF5859A0}" type="parTrans" cxnId="{A3120BF6-4F73-410B-ADF7-B6C7263666B4}">
      <dgm:prSet/>
      <dgm:spPr/>
      <dgm:t>
        <a:bodyPr/>
        <a:lstStyle/>
        <a:p>
          <a:endParaRPr lang="en-US"/>
        </a:p>
      </dgm:t>
    </dgm:pt>
    <dgm:pt modelId="{BD52F95D-6718-44E4-921D-C9FF0D1B4E98}" type="sibTrans" cxnId="{A3120BF6-4F73-410B-ADF7-B6C7263666B4}">
      <dgm:prSet/>
      <dgm:spPr/>
      <dgm:t>
        <a:bodyPr/>
        <a:lstStyle/>
        <a:p>
          <a:endParaRPr lang="en-US"/>
        </a:p>
      </dgm:t>
    </dgm:pt>
    <dgm:pt modelId="{57A6C70B-6691-498A-8989-8C4BCE2C4BE2}">
      <dgm:prSet/>
      <dgm:spPr/>
      <dgm:t>
        <a:bodyPr/>
        <a:lstStyle/>
        <a:p>
          <a:r>
            <a:rPr lang="en-US" dirty="0"/>
            <a:t>Pregnant Women</a:t>
          </a:r>
        </a:p>
      </dgm:t>
    </dgm:pt>
    <dgm:pt modelId="{663AB5D1-C01A-4338-B254-6E2BD8F80D0E}" type="parTrans" cxnId="{D9DE9339-8BD7-4D6F-BACB-DB74BBB781B8}">
      <dgm:prSet/>
      <dgm:spPr/>
      <dgm:t>
        <a:bodyPr/>
        <a:lstStyle/>
        <a:p>
          <a:endParaRPr lang="en-US"/>
        </a:p>
      </dgm:t>
    </dgm:pt>
    <dgm:pt modelId="{480B44A2-A6F8-4573-8A55-9F2873F808FF}" type="sibTrans" cxnId="{D9DE9339-8BD7-4D6F-BACB-DB74BBB781B8}">
      <dgm:prSet/>
      <dgm:spPr/>
      <dgm:t>
        <a:bodyPr/>
        <a:lstStyle/>
        <a:p>
          <a:endParaRPr lang="en-US"/>
        </a:p>
      </dgm:t>
    </dgm:pt>
    <dgm:pt modelId="{11B80EBE-7BCC-4F76-B530-F7EE4739EA1D}" type="pres">
      <dgm:prSet presAssocID="{84736985-8D94-4083-9CA0-CDC109F57FEC}" presName="diagram" presStyleCnt="0">
        <dgm:presLayoutVars>
          <dgm:dir/>
          <dgm:resizeHandles val="exact"/>
        </dgm:presLayoutVars>
      </dgm:prSet>
      <dgm:spPr/>
    </dgm:pt>
    <dgm:pt modelId="{1AB1EEEB-C33D-488C-B5F8-4C93471AD1E8}" type="pres">
      <dgm:prSet presAssocID="{83D0AF56-BAF1-4CB5-A2B8-66F3F5F4EEC6}" presName="node" presStyleLbl="node1" presStyleIdx="0" presStyleCnt="2">
        <dgm:presLayoutVars>
          <dgm:bulletEnabled val="1"/>
        </dgm:presLayoutVars>
      </dgm:prSet>
      <dgm:spPr/>
    </dgm:pt>
    <dgm:pt modelId="{BC74BFB9-4298-46BD-946D-5868BEDFB756}" type="pres">
      <dgm:prSet presAssocID="{BD52F95D-6718-44E4-921D-C9FF0D1B4E98}" presName="sibTrans" presStyleCnt="0"/>
      <dgm:spPr/>
    </dgm:pt>
    <dgm:pt modelId="{181865D6-2907-4CB4-A423-DF7CF7DDFF47}" type="pres">
      <dgm:prSet presAssocID="{57A6C70B-6691-498A-8989-8C4BCE2C4BE2}" presName="node" presStyleLbl="node1" presStyleIdx="1" presStyleCnt="2">
        <dgm:presLayoutVars>
          <dgm:bulletEnabled val="1"/>
        </dgm:presLayoutVars>
      </dgm:prSet>
      <dgm:spPr/>
    </dgm:pt>
  </dgm:ptLst>
  <dgm:cxnLst>
    <dgm:cxn modelId="{1FD41716-C8DF-4BA0-BE69-27BF6FD40A7B}" type="presOf" srcId="{84736985-8D94-4083-9CA0-CDC109F57FEC}" destId="{11B80EBE-7BCC-4F76-B530-F7EE4739EA1D}" srcOrd="0" destOrd="0" presId="urn:microsoft.com/office/officeart/2005/8/layout/default"/>
    <dgm:cxn modelId="{580F0933-E565-4996-BA9E-C2D2B4E5E8FB}" type="presOf" srcId="{57A6C70B-6691-498A-8989-8C4BCE2C4BE2}" destId="{181865D6-2907-4CB4-A423-DF7CF7DDFF47}" srcOrd="0" destOrd="0" presId="urn:microsoft.com/office/officeart/2005/8/layout/default"/>
    <dgm:cxn modelId="{D9DE9339-8BD7-4D6F-BACB-DB74BBB781B8}" srcId="{84736985-8D94-4083-9CA0-CDC109F57FEC}" destId="{57A6C70B-6691-498A-8989-8C4BCE2C4BE2}" srcOrd="1" destOrd="0" parTransId="{663AB5D1-C01A-4338-B254-6E2BD8F80D0E}" sibTransId="{480B44A2-A6F8-4573-8A55-9F2873F808FF}"/>
    <dgm:cxn modelId="{38380CD0-DC6A-4096-A1B9-3B53056B1353}" type="presOf" srcId="{83D0AF56-BAF1-4CB5-A2B8-66F3F5F4EEC6}" destId="{1AB1EEEB-C33D-488C-B5F8-4C93471AD1E8}" srcOrd="0" destOrd="0" presId="urn:microsoft.com/office/officeart/2005/8/layout/default"/>
    <dgm:cxn modelId="{A3120BF6-4F73-410B-ADF7-B6C7263666B4}" srcId="{84736985-8D94-4083-9CA0-CDC109F57FEC}" destId="{83D0AF56-BAF1-4CB5-A2B8-66F3F5F4EEC6}" srcOrd="0" destOrd="0" parTransId="{85057183-088F-43A7-964A-408CCF5859A0}" sibTransId="{BD52F95D-6718-44E4-921D-C9FF0D1B4E98}"/>
    <dgm:cxn modelId="{DB46B4CC-91BA-4A12-83C6-29B0997E3EDC}" type="presParOf" srcId="{11B80EBE-7BCC-4F76-B530-F7EE4739EA1D}" destId="{1AB1EEEB-C33D-488C-B5F8-4C93471AD1E8}" srcOrd="0" destOrd="0" presId="urn:microsoft.com/office/officeart/2005/8/layout/default"/>
    <dgm:cxn modelId="{A230B44A-5F6A-4A2D-B765-7D4D73803117}" type="presParOf" srcId="{11B80EBE-7BCC-4F76-B530-F7EE4739EA1D}" destId="{BC74BFB9-4298-46BD-946D-5868BEDFB756}" srcOrd="1" destOrd="0" presId="urn:microsoft.com/office/officeart/2005/8/layout/default"/>
    <dgm:cxn modelId="{C371B56E-0CC5-46F7-BCC9-007FB0C2A720}" type="presParOf" srcId="{11B80EBE-7BCC-4F76-B530-F7EE4739EA1D}" destId="{181865D6-2907-4CB4-A423-DF7CF7DDFF4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082128-D83E-42E5-803F-709FF85C286B}"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B27D339-B042-48FA-BE0F-A4C79467C96E}">
      <dgm:prSet/>
      <dgm:spPr/>
      <dgm:t>
        <a:bodyPr/>
        <a:lstStyle/>
        <a:p>
          <a:pPr>
            <a:lnSpc>
              <a:spcPct val="100000"/>
            </a:lnSpc>
            <a:defRPr cap="all"/>
          </a:pPr>
          <a:r>
            <a:rPr lang="en-US" dirty="0"/>
            <a:t>Individuals may apply for public assistance in person, mail or web-based or facsimile application.</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pPr>
            <a:lnSpc>
              <a:spcPct val="100000"/>
            </a:lnSpc>
            <a:defRPr cap="all"/>
          </a:pPr>
          <a:r>
            <a:rPr lang="en-US" dirty="0"/>
            <a:t>Only the primary applicant or a Designated Representative can sign and submit an application.</a:t>
          </a:r>
        </a:p>
        <a:p>
          <a:endParaRPr lang="en-US" dirty="0"/>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1C2E49F3-4CAD-4CB1-8CEE-323BCF177E85}" type="pres">
      <dgm:prSet presAssocID="{2F082128-D83E-42E5-803F-709FF85C286B}" presName="root" presStyleCnt="0">
        <dgm:presLayoutVars>
          <dgm:dir/>
          <dgm:resizeHandles val="exact"/>
        </dgm:presLayoutVars>
      </dgm:prSet>
      <dgm:spPr/>
    </dgm:pt>
    <dgm:pt modelId="{7F807BE3-3BB5-4890-9850-A4B5617E34A5}" type="pres">
      <dgm:prSet presAssocID="{5B27D339-B042-48FA-BE0F-A4C79467C96E}" presName="compNode" presStyleCnt="0"/>
      <dgm:spPr/>
    </dgm:pt>
    <dgm:pt modelId="{A09B0E17-3329-4DE8-8EAC-03EE33291250}" type="pres">
      <dgm:prSet presAssocID="{5B27D339-B042-48FA-BE0F-A4C79467C96E}" presName="iconBgRect" presStyleLbl="bgShp" presStyleIdx="0" presStyleCnt="2"/>
      <dgm:spPr>
        <a:prstGeom prst="round2DiagRect">
          <a:avLst>
            <a:gd name="adj1" fmla="val 29727"/>
            <a:gd name="adj2" fmla="val 0"/>
          </a:avLst>
        </a:prstGeom>
      </dgm:spPr>
    </dgm:pt>
    <dgm:pt modelId="{ABA9651B-F81C-4CBA-B305-B84D8578BDF5}" type="pres">
      <dgm:prSet presAssocID="{5B27D339-B042-48FA-BE0F-A4C79467C96E}" presName="iconRect" presStyleLbl="node1" presStyleIdx="0" presStyleCnt="2" custScaleX="226559" custScaleY="200052" custLinFactNeighborX="2114" custLinFactNeighborY="705"/>
      <dgm:spPr>
        <a:blipFill>
          <a:blip xmlns:r="http://schemas.openxmlformats.org/officeDocument/2006/relationships" r:embed="rId1"/>
          <a:srcRect/>
          <a:stretch>
            <a:fillRect/>
          </a:stretch>
        </a:blipFill>
        <a:ln>
          <a:noFill/>
        </a:ln>
      </dgm:spPr>
    </dgm:pt>
    <dgm:pt modelId="{9DD2EDF7-9086-4882-83AC-FDA1BEAF506E}" type="pres">
      <dgm:prSet presAssocID="{5B27D339-B042-48FA-BE0F-A4C79467C96E}" presName="spaceRect" presStyleCnt="0"/>
      <dgm:spPr/>
    </dgm:pt>
    <dgm:pt modelId="{E21155E5-6117-460B-AEE6-58B3CC0B6785}" type="pres">
      <dgm:prSet presAssocID="{5B27D339-B042-48FA-BE0F-A4C79467C96E}" presName="textRect" presStyleLbl="revTx" presStyleIdx="0" presStyleCnt="2">
        <dgm:presLayoutVars>
          <dgm:chMax val="1"/>
          <dgm:chPref val="1"/>
        </dgm:presLayoutVars>
      </dgm:prSet>
      <dgm:spPr/>
    </dgm:pt>
    <dgm:pt modelId="{8B1892D9-4B3D-4C4B-93E3-00246726E9E6}" type="pres">
      <dgm:prSet presAssocID="{BD6240C1-E40A-4A41-8B55-A0C8C1555206}" presName="sibTrans" presStyleCnt="0"/>
      <dgm:spPr/>
    </dgm:pt>
    <dgm:pt modelId="{C14296A9-128E-4314-A28E-1F7A14D058EF}" type="pres">
      <dgm:prSet presAssocID="{63DE3041-9C9E-4B4A-9365-000DFCF6DFE9}" presName="compNode" presStyleCnt="0"/>
      <dgm:spPr/>
    </dgm:pt>
    <dgm:pt modelId="{D1564376-22EB-4554-87A8-21C18DDBAE6B}" type="pres">
      <dgm:prSet presAssocID="{63DE3041-9C9E-4B4A-9365-000DFCF6DFE9}" presName="iconBgRect" presStyleLbl="bgShp" presStyleIdx="1" presStyleCnt="2"/>
      <dgm:spPr>
        <a:prstGeom prst="round2DiagRect">
          <a:avLst>
            <a:gd name="adj1" fmla="val 29727"/>
            <a:gd name="adj2" fmla="val 0"/>
          </a:avLst>
        </a:prstGeom>
      </dgm:spPr>
    </dgm:pt>
    <dgm:pt modelId="{40868394-6EC1-4533-97C4-B13D30DAB8A8}" type="pres">
      <dgm:prSet presAssocID="{63DE3041-9C9E-4B4A-9365-000DFCF6DFE9}" presName="iconRect" presStyleLbl="node1" presStyleIdx="1" presStyleCnt="2" custScaleX="209607" custScaleY="191998" custLinFactNeighborX="4932" custLinFactNeighborY="-10617"/>
      <dgm:spPr>
        <a:blipFill>
          <a:blip xmlns:r="http://schemas.openxmlformats.org/officeDocument/2006/relationships" r:embed="rId2"/>
          <a:srcRect/>
          <a:stretch>
            <a:fillRect l="-5000" r="-5000"/>
          </a:stretch>
        </a:blipFill>
        <a:ln>
          <a:noFill/>
        </a:ln>
      </dgm:spPr>
    </dgm:pt>
    <dgm:pt modelId="{2163032B-80C8-4661-B65F-732DE000A2AF}" type="pres">
      <dgm:prSet presAssocID="{63DE3041-9C9E-4B4A-9365-000DFCF6DFE9}" presName="spaceRect" presStyleCnt="0"/>
      <dgm:spPr/>
    </dgm:pt>
    <dgm:pt modelId="{00F38F82-5B8C-4B42-A53B-7FF703507103}" type="pres">
      <dgm:prSet presAssocID="{63DE3041-9C9E-4B4A-9365-000DFCF6DFE9}" presName="textRect" presStyleLbl="revTx" presStyleIdx="1" presStyleCnt="2">
        <dgm:presLayoutVars>
          <dgm:chMax val="1"/>
          <dgm:chPref val="1"/>
        </dgm:presLayoutVars>
      </dgm:prSet>
      <dgm:spPr/>
    </dgm:pt>
  </dgm:ptLst>
  <dgm:cxnLst>
    <dgm:cxn modelId="{3788DB03-145E-4B30-A86C-3C7316BFE0EE}" type="presOf" srcId="{63DE3041-9C9E-4B4A-9365-000DFCF6DFE9}" destId="{00F38F82-5B8C-4B42-A53B-7FF703507103}" srcOrd="0" destOrd="0" presId="urn:microsoft.com/office/officeart/2018/5/layout/IconLeafLabelList"/>
    <dgm:cxn modelId="{DD887426-5A0E-48AE-AFF1-E7A57B7C4020}" srcId="{2F082128-D83E-42E5-803F-709FF85C286B}" destId="{5B27D339-B042-48FA-BE0F-A4C79467C96E}" srcOrd="0" destOrd="0" parTransId="{F1BA97C0-23D6-41A8-9ECA-066450A8E023}" sibTransId="{BD6240C1-E40A-4A41-8B55-A0C8C1555206}"/>
    <dgm:cxn modelId="{B931DAC3-4419-432F-9FA2-AF12A7498F88}" type="presOf" srcId="{5B27D339-B042-48FA-BE0F-A4C79467C96E}" destId="{E21155E5-6117-460B-AEE6-58B3CC0B6785}" srcOrd="0" destOrd="0" presId="urn:microsoft.com/office/officeart/2018/5/layout/IconLeafLabelList"/>
    <dgm:cxn modelId="{7193BBE4-63C2-442B-88A4-93704F6E3EDC}" srcId="{2F082128-D83E-42E5-803F-709FF85C286B}" destId="{63DE3041-9C9E-4B4A-9365-000DFCF6DFE9}" srcOrd="1" destOrd="0" parTransId="{117442B1-AD58-4E63-B169-903D283A5ED2}" sibTransId="{EC43707A-626C-4394-845B-E6740B01AD76}"/>
    <dgm:cxn modelId="{AB00B5E7-67FB-4787-85DC-6ECDB586BECA}" type="presOf" srcId="{2F082128-D83E-42E5-803F-709FF85C286B}" destId="{1C2E49F3-4CAD-4CB1-8CEE-323BCF177E85}" srcOrd="0" destOrd="0" presId="urn:microsoft.com/office/officeart/2018/5/layout/IconLeafLabelList"/>
    <dgm:cxn modelId="{F6F74115-5966-4086-A684-7D4A7E7A6174}" type="presParOf" srcId="{1C2E49F3-4CAD-4CB1-8CEE-323BCF177E85}" destId="{7F807BE3-3BB5-4890-9850-A4B5617E34A5}" srcOrd="0" destOrd="0" presId="urn:microsoft.com/office/officeart/2018/5/layout/IconLeafLabelList"/>
    <dgm:cxn modelId="{DC3FF693-2C9C-41BB-A28F-B188014E2673}" type="presParOf" srcId="{7F807BE3-3BB5-4890-9850-A4B5617E34A5}" destId="{A09B0E17-3329-4DE8-8EAC-03EE33291250}" srcOrd="0" destOrd="0" presId="urn:microsoft.com/office/officeart/2018/5/layout/IconLeafLabelList"/>
    <dgm:cxn modelId="{A596A59A-C963-41F8-BFD2-87519578AAB7}" type="presParOf" srcId="{7F807BE3-3BB5-4890-9850-A4B5617E34A5}" destId="{ABA9651B-F81C-4CBA-B305-B84D8578BDF5}" srcOrd="1" destOrd="0" presId="urn:microsoft.com/office/officeart/2018/5/layout/IconLeafLabelList"/>
    <dgm:cxn modelId="{E8585E5C-3E40-418E-AE69-59921253D843}" type="presParOf" srcId="{7F807BE3-3BB5-4890-9850-A4B5617E34A5}" destId="{9DD2EDF7-9086-4882-83AC-FDA1BEAF506E}" srcOrd="2" destOrd="0" presId="urn:microsoft.com/office/officeart/2018/5/layout/IconLeafLabelList"/>
    <dgm:cxn modelId="{51B74DC3-6ABA-4B3C-91AA-9DDE1FEAC356}" type="presParOf" srcId="{7F807BE3-3BB5-4890-9850-A4B5617E34A5}" destId="{E21155E5-6117-460B-AEE6-58B3CC0B6785}" srcOrd="3" destOrd="0" presId="urn:microsoft.com/office/officeart/2018/5/layout/IconLeafLabelList"/>
    <dgm:cxn modelId="{AB706CBD-3BF8-4F2B-B941-BEA53DE669A8}" type="presParOf" srcId="{1C2E49F3-4CAD-4CB1-8CEE-323BCF177E85}" destId="{8B1892D9-4B3D-4C4B-93E3-00246726E9E6}" srcOrd="1" destOrd="0" presId="urn:microsoft.com/office/officeart/2018/5/layout/IconLeafLabelList"/>
    <dgm:cxn modelId="{BE0330C9-2126-4A46-B653-94EF03225F49}" type="presParOf" srcId="{1C2E49F3-4CAD-4CB1-8CEE-323BCF177E85}" destId="{C14296A9-128E-4314-A28E-1F7A14D058EF}" srcOrd="2" destOrd="0" presId="urn:microsoft.com/office/officeart/2018/5/layout/IconLeafLabelList"/>
    <dgm:cxn modelId="{4D9F45B0-8CCD-4B05-9FFD-330044D97F05}" type="presParOf" srcId="{C14296A9-128E-4314-A28E-1F7A14D058EF}" destId="{D1564376-22EB-4554-87A8-21C18DDBAE6B}" srcOrd="0" destOrd="0" presId="urn:microsoft.com/office/officeart/2018/5/layout/IconLeafLabelList"/>
    <dgm:cxn modelId="{212C1578-4681-41DF-A718-4EF1C0F7EB2E}" type="presParOf" srcId="{C14296A9-128E-4314-A28E-1F7A14D058EF}" destId="{40868394-6EC1-4533-97C4-B13D30DAB8A8}" srcOrd="1" destOrd="0" presId="urn:microsoft.com/office/officeart/2018/5/layout/IconLeafLabelList"/>
    <dgm:cxn modelId="{D9526AE2-DD7C-4F77-B57D-7B2C21E4CF97}" type="presParOf" srcId="{C14296A9-128E-4314-A28E-1F7A14D058EF}" destId="{2163032B-80C8-4661-B65F-732DE000A2AF}" srcOrd="2" destOrd="0" presId="urn:microsoft.com/office/officeart/2018/5/layout/IconLeafLabelList"/>
    <dgm:cxn modelId="{6D5A04D8-ED8D-4F57-80CF-CC5687DD8278}" type="presParOf" srcId="{C14296A9-128E-4314-A28E-1F7A14D058EF}" destId="{00F38F82-5B8C-4B42-A53B-7FF70350710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082128-D83E-42E5-803F-709FF85C28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B27D339-B042-48FA-BE0F-A4C79467C96E}">
      <dgm:prSet/>
      <dgm:spPr/>
      <dgm:t>
        <a:bodyPr/>
        <a:lstStyle/>
        <a:p>
          <a:r>
            <a:rPr lang="en-US" dirty="0"/>
            <a:t>An applicant/recipient, their spouse, legal guardian, Power of Attorney, or a responsible member of the assistance group may appoint an individual or organization to act responsibly on their behalf in assisting with the application/redetermination and other ongoing communication with the Department.</a:t>
          </a:r>
        </a:p>
      </dgm:t>
    </dgm:pt>
    <dgm:pt modelId="{F1BA97C0-23D6-41A8-9ECA-066450A8E023}" type="parTrans" cxnId="{DD887426-5A0E-48AE-AFF1-E7A57B7C4020}">
      <dgm:prSet/>
      <dgm:spPr/>
      <dgm:t>
        <a:bodyPr/>
        <a:lstStyle/>
        <a:p>
          <a:endParaRPr lang="en-US"/>
        </a:p>
      </dgm:t>
    </dgm:pt>
    <dgm:pt modelId="{BD6240C1-E40A-4A41-8B55-A0C8C1555206}" type="sibTrans" cxnId="{DD887426-5A0E-48AE-AFF1-E7A57B7C4020}">
      <dgm:prSet/>
      <dgm:spPr/>
      <dgm:t>
        <a:bodyPr/>
        <a:lstStyle/>
        <a:p>
          <a:endParaRPr lang="en-US"/>
        </a:p>
      </dgm:t>
    </dgm:pt>
    <dgm:pt modelId="{63DE3041-9C9E-4B4A-9365-000DFCF6DFE9}">
      <dgm:prSet/>
      <dgm:spPr/>
      <dgm:t>
        <a:bodyPr/>
        <a:lstStyle/>
        <a:p>
          <a:r>
            <a:rPr lang="en-US" dirty="0"/>
            <a:t>Designated Representatives assume ALL responsibility for the accuracy of the information provided and are subject to the same disqualification penalties and possible prosecution as responsible household members.</a:t>
          </a:r>
        </a:p>
        <a:p>
          <a:endParaRPr lang="en-US" dirty="0"/>
        </a:p>
      </dgm:t>
    </dgm:pt>
    <dgm:pt modelId="{117442B1-AD58-4E63-B169-903D283A5ED2}" type="parTrans" cxnId="{7193BBE4-63C2-442B-88A4-93704F6E3EDC}">
      <dgm:prSet/>
      <dgm:spPr/>
      <dgm:t>
        <a:bodyPr/>
        <a:lstStyle/>
        <a:p>
          <a:endParaRPr lang="en-US"/>
        </a:p>
      </dgm:t>
    </dgm:pt>
    <dgm:pt modelId="{EC43707A-626C-4394-845B-E6740B01AD76}" type="sibTrans" cxnId="{7193BBE4-63C2-442B-88A4-93704F6E3EDC}">
      <dgm:prSet/>
      <dgm:spPr/>
      <dgm:t>
        <a:bodyPr/>
        <a:lstStyle/>
        <a:p>
          <a:endParaRPr lang="en-US"/>
        </a:p>
      </dgm:t>
    </dgm:pt>
    <dgm:pt modelId="{A4691A07-0645-4114-AF6D-DB4C7D1104E0}" type="pres">
      <dgm:prSet presAssocID="{2F082128-D83E-42E5-803F-709FF85C286B}" presName="linear" presStyleCnt="0">
        <dgm:presLayoutVars>
          <dgm:animLvl val="lvl"/>
          <dgm:resizeHandles val="exact"/>
        </dgm:presLayoutVars>
      </dgm:prSet>
      <dgm:spPr/>
    </dgm:pt>
    <dgm:pt modelId="{D91FD913-F5CE-4BF9-961E-8387283E5A44}" type="pres">
      <dgm:prSet presAssocID="{5B27D339-B042-48FA-BE0F-A4C79467C96E}" presName="parentText" presStyleLbl="node1" presStyleIdx="0" presStyleCnt="2">
        <dgm:presLayoutVars>
          <dgm:chMax val="0"/>
          <dgm:bulletEnabled val="1"/>
        </dgm:presLayoutVars>
      </dgm:prSet>
      <dgm:spPr/>
    </dgm:pt>
    <dgm:pt modelId="{D97F3EC4-DEA9-4463-BB0F-3AAAC3F98308}" type="pres">
      <dgm:prSet presAssocID="{BD6240C1-E40A-4A41-8B55-A0C8C1555206}" presName="spacer" presStyleCnt="0"/>
      <dgm:spPr/>
    </dgm:pt>
    <dgm:pt modelId="{E6A22D07-29C0-4745-8AE8-785F1FFAFF42}" type="pres">
      <dgm:prSet presAssocID="{63DE3041-9C9E-4B4A-9365-000DFCF6DFE9}" presName="parentText" presStyleLbl="node1" presStyleIdx="1" presStyleCnt="2">
        <dgm:presLayoutVars>
          <dgm:chMax val="0"/>
          <dgm:bulletEnabled val="1"/>
        </dgm:presLayoutVars>
      </dgm:prSet>
      <dgm:spPr/>
    </dgm:pt>
  </dgm:ptLst>
  <dgm:cxnLst>
    <dgm:cxn modelId="{DD887426-5A0E-48AE-AFF1-E7A57B7C4020}" srcId="{2F082128-D83E-42E5-803F-709FF85C286B}" destId="{5B27D339-B042-48FA-BE0F-A4C79467C96E}" srcOrd="0" destOrd="0" parTransId="{F1BA97C0-23D6-41A8-9ECA-066450A8E023}" sibTransId="{BD6240C1-E40A-4A41-8B55-A0C8C1555206}"/>
    <dgm:cxn modelId="{26AD8E35-5737-42BE-BA8A-7E2900AF21AE}" type="presOf" srcId="{5B27D339-B042-48FA-BE0F-A4C79467C96E}" destId="{D91FD913-F5CE-4BF9-961E-8387283E5A44}" srcOrd="0" destOrd="0" presId="urn:microsoft.com/office/officeart/2005/8/layout/vList2"/>
    <dgm:cxn modelId="{5C4FAD51-6423-412D-8BCD-D861250CFD2A}" type="presOf" srcId="{2F082128-D83E-42E5-803F-709FF85C286B}" destId="{A4691A07-0645-4114-AF6D-DB4C7D1104E0}" srcOrd="0" destOrd="0" presId="urn:microsoft.com/office/officeart/2005/8/layout/vList2"/>
    <dgm:cxn modelId="{7193BBE4-63C2-442B-88A4-93704F6E3EDC}" srcId="{2F082128-D83E-42E5-803F-709FF85C286B}" destId="{63DE3041-9C9E-4B4A-9365-000DFCF6DFE9}" srcOrd="1" destOrd="0" parTransId="{117442B1-AD58-4E63-B169-903D283A5ED2}" sibTransId="{EC43707A-626C-4394-845B-E6740B01AD76}"/>
    <dgm:cxn modelId="{D9C29FF6-FE3B-44D2-AD26-EAF9E1A80779}" type="presOf" srcId="{63DE3041-9C9E-4B4A-9365-000DFCF6DFE9}" destId="{E6A22D07-29C0-4745-8AE8-785F1FFAFF42}" srcOrd="0" destOrd="0" presId="urn:microsoft.com/office/officeart/2005/8/layout/vList2"/>
    <dgm:cxn modelId="{8F2DE2D6-C13A-4C12-BDCA-5E36A3546812}" type="presParOf" srcId="{A4691A07-0645-4114-AF6D-DB4C7D1104E0}" destId="{D91FD913-F5CE-4BF9-961E-8387283E5A44}" srcOrd="0" destOrd="0" presId="urn:microsoft.com/office/officeart/2005/8/layout/vList2"/>
    <dgm:cxn modelId="{56DC80E7-F021-483C-830D-62080D521EEA}" type="presParOf" srcId="{A4691A07-0645-4114-AF6D-DB4C7D1104E0}" destId="{D97F3EC4-DEA9-4463-BB0F-3AAAC3F98308}" srcOrd="1" destOrd="0" presId="urn:microsoft.com/office/officeart/2005/8/layout/vList2"/>
    <dgm:cxn modelId="{8EEAEEB7-8DF7-4F2B-8436-51FF84F1C6D1}" type="presParOf" srcId="{A4691A07-0645-4114-AF6D-DB4C7D1104E0}" destId="{E6A22D07-29C0-4745-8AE8-785F1FFAFF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7B2E-9FC4-43B7-965D-5B9A992775F8}">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836A4-A13E-4E86-B5D7-AE9E5A783DE8}">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Redesign</a:t>
          </a:r>
        </a:p>
      </dsp:txBody>
      <dsp:txXfrm>
        <a:off x="299702" y="1282093"/>
        <a:ext cx="2200851" cy="1366505"/>
      </dsp:txXfrm>
    </dsp:sp>
    <dsp:sp modelId="{6C8479AC-BAF3-421C-A841-C21942AF7BA6}">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CCD5D-0B59-4764-B79E-0A1910811B32}">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HOPE Florida a Pathway to Prosperity</a:t>
          </a:r>
        </a:p>
      </dsp:txBody>
      <dsp:txXfrm>
        <a:off x="3093555" y="1282093"/>
        <a:ext cx="2200851" cy="1366505"/>
      </dsp:txXfrm>
    </dsp:sp>
    <dsp:sp modelId="{50E84705-8ABC-460A-AFCE-F9DF54376F7F}">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4D36C-5409-427A-9695-B261768E605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Partner Relations Unit</a:t>
          </a:r>
        </a:p>
      </dsp:txBody>
      <dsp:txXfrm>
        <a:off x="5887408" y="1282093"/>
        <a:ext cx="2200851" cy="1366505"/>
      </dsp:txXfrm>
    </dsp:sp>
    <dsp:sp modelId="{8D047F52-D126-4907-9BA3-B6F9C11798AD}">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274C-58E5-43D2-8EF4-264EC7C20834}">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Community Partner Inquiries</a:t>
          </a:r>
        </a:p>
      </dsp:txBody>
      <dsp:txXfrm>
        <a:off x="8681261" y="1282093"/>
        <a:ext cx="2200851" cy="13665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110662"/>
          <a:ext cx="6900512" cy="262284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Hospitals and other Medicaid providers refer individuals who are potentially eligible for Medicaid to the Department for the purpose of making an application. </a:t>
          </a:r>
        </a:p>
      </dsp:txBody>
      <dsp:txXfrm>
        <a:off x="128037" y="238699"/>
        <a:ext cx="6644438" cy="2366773"/>
      </dsp:txXfrm>
    </dsp:sp>
    <dsp:sp modelId="{E6A22D07-29C0-4745-8AE8-785F1FFAFF42}">
      <dsp:nvSpPr>
        <dsp:cNvPr id="0" name=""/>
        <dsp:cNvSpPr/>
      </dsp:nvSpPr>
      <dsp:spPr>
        <a:xfrm>
          <a:off x="0" y="2802630"/>
          <a:ext cx="6900512" cy="262284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Individuals have a right to file an application, have an interview if requested and have a determination of eligibility. The applicant has the primary responsibility to obtain and provide information required to determine eligibility for benefits.</a:t>
          </a:r>
        </a:p>
        <a:p>
          <a:pPr marL="0" lvl="0" indent="0" algn="l" defTabSz="1066800">
            <a:lnSpc>
              <a:spcPct val="90000"/>
            </a:lnSpc>
            <a:spcBef>
              <a:spcPct val="0"/>
            </a:spcBef>
            <a:spcAft>
              <a:spcPct val="35000"/>
            </a:spcAft>
            <a:buNone/>
          </a:pPr>
          <a:endParaRPr lang="en-US" sz="2400" kern="1200" dirty="0"/>
        </a:p>
      </dsp:txBody>
      <dsp:txXfrm>
        <a:off x="128037" y="2930667"/>
        <a:ext cx="6644438" cy="23667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63176"/>
          <a:ext cx="6900512" cy="266745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 purpose of the Food Stamp Program is to help eligible assistance groups obtain a more nutritious diet by increasing food purchasing power through regular market channels.</a:t>
          </a:r>
        </a:p>
      </dsp:txBody>
      <dsp:txXfrm>
        <a:off x="130214" y="193390"/>
        <a:ext cx="6640084" cy="2407025"/>
      </dsp:txXfrm>
    </dsp:sp>
    <dsp:sp modelId="{E6A22D07-29C0-4745-8AE8-785F1FFAFF42}">
      <dsp:nvSpPr>
        <dsp:cNvPr id="0" name=""/>
        <dsp:cNvSpPr/>
      </dsp:nvSpPr>
      <dsp:spPr>
        <a:xfrm>
          <a:off x="0" y="2805510"/>
          <a:ext cx="6900512" cy="266745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Assistance groups are authorized benefits electronically through Electronic Benefits Transfer (EBT) which they use to purchase food at retail stores authorized by the USDA. Food stamps are intended to </a:t>
          </a:r>
          <a:r>
            <a:rPr lang="en-US" sz="2600" b="1" u="sng" kern="1200" dirty="0"/>
            <a:t>supplement</a:t>
          </a:r>
          <a:r>
            <a:rPr lang="en-US" sz="2600" kern="1200" dirty="0"/>
            <a:t> other assistance group income.</a:t>
          </a:r>
        </a:p>
      </dsp:txBody>
      <dsp:txXfrm>
        <a:off x="130214" y="2935724"/>
        <a:ext cx="6640084" cy="24070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318FD-FE30-4A4C-B107-90D0A6BE8CA5}">
      <dsp:nvSpPr>
        <dsp:cNvPr id="0" name=""/>
        <dsp:cNvSpPr/>
      </dsp:nvSpPr>
      <dsp:spPr>
        <a:xfrm>
          <a:off x="1333" y="535665"/>
          <a:ext cx="5202457" cy="31214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Individuals ages </a:t>
          </a:r>
          <a:r>
            <a:rPr lang="en-US" sz="2300" b="1" u="sng" kern="1200" dirty="0"/>
            <a:t>16-59</a:t>
          </a:r>
          <a:r>
            <a:rPr lang="en-US" sz="2300" kern="1200" dirty="0"/>
            <a:t> may be subject to General Work Rules and/or General Work Rule Exemptions.</a:t>
          </a:r>
        </a:p>
      </dsp:txBody>
      <dsp:txXfrm>
        <a:off x="1333" y="535665"/>
        <a:ext cx="5202457" cy="3121474"/>
      </dsp:txXfrm>
    </dsp:sp>
    <dsp:sp modelId="{1AFDBEE3-FDD1-4D7C-A201-0C8D696B1989}">
      <dsp:nvSpPr>
        <dsp:cNvPr id="0" name=""/>
        <dsp:cNvSpPr/>
      </dsp:nvSpPr>
      <dsp:spPr>
        <a:xfrm>
          <a:off x="5724037" y="535665"/>
          <a:ext cx="5202457" cy="312147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The Department of Children and Families remains the designated State agency to determine eligibility for program services/benefits. Community Partners and Partner Staff should refrain from discussing technical factors of eligibility with applicants. DCF and CareerSource are tasked with General Work Rule screening and determinations.</a:t>
          </a:r>
        </a:p>
      </dsp:txBody>
      <dsp:txXfrm>
        <a:off x="5724037" y="535665"/>
        <a:ext cx="5202457" cy="31214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D0E7D-431D-4635-A198-5C5298D8EAA5}">
      <dsp:nvSpPr>
        <dsp:cNvPr id="0" name=""/>
        <dsp:cNvSpPr/>
      </dsp:nvSpPr>
      <dsp:spPr>
        <a:xfrm>
          <a:off x="10768" y="202400"/>
          <a:ext cx="2094942" cy="6284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47" tIns="165547" rIns="165547" bIns="165547" numCol="1" spcCol="1270" anchor="ctr" anchorCtr="0">
          <a:noAutofit/>
        </a:bodyPr>
        <a:lstStyle/>
        <a:p>
          <a:pPr marL="0" lvl="0" indent="0" algn="ctr" defTabSz="933450">
            <a:lnSpc>
              <a:spcPct val="90000"/>
            </a:lnSpc>
            <a:spcBef>
              <a:spcPct val="0"/>
            </a:spcBef>
            <a:spcAft>
              <a:spcPct val="35000"/>
            </a:spcAft>
            <a:buNone/>
          </a:pPr>
          <a:r>
            <a:rPr lang="en-US" sz="2100" kern="1200" dirty="0"/>
            <a:t>Safeguard</a:t>
          </a:r>
        </a:p>
      </dsp:txBody>
      <dsp:txXfrm>
        <a:off x="10768" y="202400"/>
        <a:ext cx="2094942" cy="628482"/>
      </dsp:txXfrm>
    </dsp:sp>
    <dsp:sp modelId="{175ED577-EB34-42A7-BC45-EF8183387203}">
      <dsp:nvSpPr>
        <dsp:cNvPr id="0" name=""/>
        <dsp:cNvSpPr/>
      </dsp:nvSpPr>
      <dsp:spPr>
        <a:xfrm>
          <a:off x="10768" y="830883"/>
          <a:ext cx="2094942" cy="2656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34" tIns="206934" rIns="206934" bIns="206934" numCol="1" spcCol="1270" anchor="t" anchorCtr="0">
          <a:noAutofit/>
        </a:bodyPr>
        <a:lstStyle/>
        <a:p>
          <a:pPr marL="0" lvl="0" indent="0" algn="l" defTabSz="711200">
            <a:lnSpc>
              <a:spcPct val="90000"/>
            </a:lnSpc>
            <a:spcBef>
              <a:spcPct val="0"/>
            </a:spcBef>
            <a:spcAft>
              <a:spcPct val="35000"/>
            </a:spcAft>
            <a:buNone/>
          </a:pPr>
          <a:r>
            <a:rPr lang="en-US" sz="1600" kern="1200" dirty="0"/>
            <a:t>Safeguard client confidential information</a:t>
          </a:r>
        </a:p>
      </dsp:txBody>
      <dsp:txXfrm>
        <a:off x="10768" y="830883"/>
        <a:ext cx="2094942" cy="2656120"/>
      </dsp:txXfrm>
    </dsp:sp>
    <dsp:sp modelId="{6ED93101-1381-4331-B075-0730804418DB}">
      <dsp:nvSpPr>
        <dsp:cNvPr id="0" name=""/>
        <dsp:cNvSpPr/>
      </dsp:nvSpPr>
      <dsp:spPr>
        <a:xfrm>
          <a:off x="2213605" y="202400"/>
          <a:ext cx="2094942" cy="6284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47" tIns="165547" rIns="165547" bIns="165547" numCol="1" spcCol="1270" anchor="ctr" anchorCtr="0">
          <a:noAutofit/>
        </a:bodyPr>
        <a:lstStyle/>
        <a:p>
          <a:pPr marL="0" lvl="0" indent="0" algn="ctr" defTabSz="933450">
            <a:lnSpc>
              <a:spcPct val="90000"/>
            </a:lnSpc>
            <a:spcBef>
              <a:spcPct val="0"/>
            </a:spcBef>
            <a:spcAft>
              <a:spcPct val="35000"/>
            </a:spcAft>
            <a:buNone/>
          </a:pPr>
          <a:r>
            <a:rPr lang="en-US" sz="2100" kern="1200" dirty="0"/>
            <a:t>Provide</a:t>
          </a:r>
        </a:p>
      </dsp:txBody>
      <dsp:txXfrm>
        <a:off x="2213605" y="202400"/>
        <a:ext cx="2094942" cy="628482"/>
      </dsp:txXfrm>
    </dsp:sp>
    <dsp:sp modelId="{905D3700-5E7F-42DF-8581-75B242644DE8}">
      <dsp:nvSpPr>
        <dsp:cNvPr id="0" name=""/>
        <dsp:cNvSpPr/>
      </dsp:nvSpPr>
      <dsp:spPr>
        <a:xfrm>
          <a:off x="2213605" y="830883"/>
          <a:ext cx="2094942" cy="2656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34" tIns="206934" rIns="206934" bIns="206934" numCol="1" spcCol="1270" anchor="t" anchorCtr="0">
          <a:noAutofit/>
        </a:bodyPr>
        <a:lstStyle/>
        <a:p>
          <a:pPr marL="0" lvl="0" indent="0" algn="l" defTabSz="711200">
            <a:lnSpc>
              <a:spcPct val="90000"/>
            </a:lnSpc>
            <a:spcBef>
              <a:spcPct val="0"/>
            </a:spcBef>
            <a:spcAft>
              <a:spcPct val="35000"/>
            </a:spcAft>
            <a:buNone/>
          </a:pPr>
          <a:r>
            <a:rPr lang="en-US" sz="1600" kern="1200" dirty="0"/>
            <a:t>Provide personnel/staff to assist customers with submitting their applications or other documents to DCF.</a:t>
          </a:r>
        </a:p>
      </dsp:txBody>
      <dsp:txXfrm>
        <a:off x="2213605" y="830883"/>
        <a:ext cx="2094942" cy="2656120"/>
      </dsp:txXfrm>
    </dsp:sp>
    <dsp:sp modelId="{EB1AECB5-8205-419A-AE8E-34742606CD06}">
      <dsp:nvSpPr>
        <dsp:cNvPr id="0" name=""/>
        <dsp:cNvSpPr/>
      </dsp:nvSpPr>
      <dsp:spPr>
        <a:xfrm>
          <a:off x="4416443" y="202400"/>
          <a:ext cx="2094942" cy="6284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47" tIns="165547" rIns="165547" bIns="165547" numCol="1" spcCol="1270" anchor="ctr" anchorCtr="0">
          <a:noAutofit/>
        </a:bodyPr>
        <a:lstStyle/>
        <a:p>
          <a:pPr marL="0" lvl="0" indent="0" algn="ctr" defTabSz="933450">
            <a:lnSpc>
              <a:spcPct val="90000"/>
            </a:lnSpc>
            <a:spcBef>
              <a:spcPct val="0"/>
            </a:spcBef>
            <a:spcAft>
              <a:spcPct val="35000"/>
            </a:spcAft>
            <a:buNone/>
          </a:pPr>
          <a:r>
            <a:rPr lang="en-US" sz="2100" kern="1200" dirty="0"/>
            <a:t>Provide</a:t>
          </a:r>
        </a:p>
      </dsp:txBody>
      <dsp:txXfrm>
        <a:off x="4416443" y="202400"/>
        <a:ext cx="2094942" cy="628482"/>
      </dsp:txXfrm>
    </dsp:sp>
    <dsp:sp modelId="{5D056A6F-C7CB-403E-829D-3447FD6FB72D}">
      <dsp:nvSpPr>
        <dsp:cNvPr id="0" name=""/>
        <dsp:cNvSpPr/>
      </dsp:nvSpPr>
      <dsp:spPr>
        <a:xfrm>
          <a:off x="4416443" y="830883"/>
          <a:ext cx="2094942" cy="2656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34" tIns="206934" rIns="206934" bIns="206934" numCol="1" spcCol="1270" anchor="t" anchorCtr="0">
          <a:noAutofit/>
        </a:bodyPr>
        <a:lstStyle/>
        <a:p>
          <a:pPr marL="0" lvl="0" indent="0" algn="l" defTabSz="711200">
            <a:lnSpc>
              <a:spcPct val="90000"/>
            </a:lnSpc>
            <a:spcBef>
              <a:spcPct val="0"/>
            </a:spcBef>
            <a:spcAft>
              <a:spcPct val="35000"/>
            </a:spcAft>
            <a:buNone/>
          </a:pPr>
          <a:r>
            <a:rPr lang="en-US" sz="1600" kern="1200" dirty="0"/>
            <a:t>Provide informational handouts</a:t>
          </a:r>
        </a:p>
      </dsp:txBody>
      <dsp:txXfrm>
        <a:off x="4416443" y="830883"/>
        <a:ext cx="2094942" cy="2656120"/>
      </dsp:txXfrm>
    </dsp:sp>
    <dsp:sp modelId="{D47B4B69-2D83-4ED5-9BB2-14EE0B403E03}">
      <dsp:nvSpPr>
        <dsp:cNvPr id="0" name=""/>
        <dsp:cNvSpPr/>
      </dsp:nvSpPr>
      <dsp:spPr>
        <a:xfrm>
          <a:off x="6619280" y="202400"/>
          <a:ext cx="2094942" cy="6284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47" tIns="165547" rIns="165547" bIns="165547" numCol="1" spcCol="1270" anchor="ctr" anchorCtr="0">
          <a:noAutofit/>
        </a:bodyPr>
        <a:lstStyle/>
        <a:p>
          <a:pPr marL="0" lvl="0" indent="0" algn="ctr" defTabSz="933450">
            <a:lnSpc>
              <a:spcPct val="90000"/>
            </a:lnSpc>
            <a:spcBef>
              <a:spcPct val="0"/>
            </a:spcBef>
            <a:spcAft>
              <a:spcPct val="35000"/>
            </a:spcAft>
            <a:buNone/>
          </a:pPr>
          <a:r>
            <a:rPr lang="en-US" sz="2100" kern="1200" dirty="0"/>
            <a:t>Submit</a:t>
          </a:r>
        </a:p>
      </dsp:txBody>
      <dsp:txXfrm>
        <a:off x="6619280" y="202400"/>
        <a:ext cx="2094942" cy="628482"/>
      </dsp:txXfrm>
    </dsp:sp>
    <dsp:sp modelId="{A529DFDD-EEDF-42EC-B024-84C9556EA803}">
      <dsp:nvSpPr>
        <dsp:cNvPr id="0" name=""/>
        <dsp:cNvSpPr/>
      </dsp:nvSpPr>
      <dsp:spPr>
        <a:xfrm>
          <a:off x="6619280" y="830883"/>
          <a:ext cx="2094942" cy="2656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34" tIns="206934" rIns="206934" bIns="206934" numCol="1" spcCol="1270" anchor="t" anchorCtr="0">
          <a:noAutofit/>
        </a:bodyPr>
        <a:lstStyle/>
        <a:p>
          <a:pPr marL="0" lvl="0" indent="0" algn="l" defTabSz="711200">
            <a:lnSpc>
              <a:spcPct val="90000"/>
            </a:lnSpc>
            <a:spcBef>
              <a:spcPct val="0"/>
            </a:spcBef>
            <a:spcAft>
              <a:spcPct val="35000"/>
            </a:spcAft>
            <a:buNone/>
          </a:pPr>
          <a:r>
            <a:rPr lang="en-US" sz="1600" kern="1200" dirty="0"/>
            <a:t>Submit questions to Partner Relations URL</a:t>
          </a:r>
        </a:p>
      </dsp:txBody>
      <dsp:txXfrm>
        <a:off x="6619280" y="830883"/>
        <a:ext cx="2094942" cy="2656120"/>
      </dsp:txXfrm>
    </dsp:sp>
    <dsp:sp modelId="{60AF4A44-7BD6-420C-B69B-FA1B46F52F42}">
      <dsp:nvSpPr>
        <dsp:cNvPr id="0" name=""/>
        <dsp:cNvSpPr/>
      </dsp:nvSpPr>
      <dsp:spPr>
        <a:xfrm>
          <a:off x="8822117" y="202400"/>
          <a:ext cx="2094942" cy="6284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547" tIns="165547" rIns="165547" bIns="165547" numCol="1" spcCol="1270" anchor="ctr" anchorCtr="0">
          <a:noAutofit/>
        </a:bodyPr>
        <a:lstStyle/>
        <a:p>
          <a:pPr marL="0" lvl="0" indent="0" algn="ctr" defTabSz="933450">
            <a:lnSpc>
              <a:spcPct val="90000"/>
            </a:lnSpc>
            <a:spcBef>
              <a:spcPct val="0"/>
            </a:spcBef>
            <a:spcAft>
              <a:spcPct val="35000"/>
            </a:spcAft>
            <a:buNone/>
          </a:pPr>
          <a:r>
            <a:rPr lang="en-US" sz="2100" kern="1200" dirty="0"/>
            <a:t>Ensure</a:t>
          </a:r>
        </a:p>
      </dsp:txBody>
      <dsp:txXfrm>
        <a:off x="8822117" y="202400"/>
        <a:ext cx="2094942" cy="628482"/>
      </dsp:txXfrm>
    </dsp:sp>
    <dsp:sp modelId="{BDC9C6C1-72B5-4CE0-9B38-30131CC53D47}">
      <dsp:nvSpPr>
        <dsp:cNvPr id="0" name=""/>
        <dsp:cNvSpPr/>
      </dsp:nvSpPr>
      <dsp:spPr>
        <a:xfrm>
          <a:off x="8822117" y="830883"/>
          <a:ext cx="2094942" cy="2656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6934" tIns="206934" rIns="206934" bIns="206934" numCol="1" spcCol="1270" anchor="t" anchorCtr="0">
          <a:noAutofit/>
        </a:bodyPr>
        <a:lstStyle/>
        <a:p>
          <a:pPr marL="0" lvl="0" indent="0" algn="l" defTabSz="711200">
            <a:lnSpc>
              <a:spcPct val="90000"/>
            </a:lnSpc>
            <a:spcBef>
              <a:spcPct val="0"/>
            </a:spcBef>
            <a:spcAft>
              <a:spcPct val="35000"/>
            </a:spcAft>
            <a:buNone/>
          </a:pPr>
          <a:r>
            <a:rPr lang="en-US" sz="1600" kern="1200" dirty="0"/>
            <a:t>Ensure annual trainings are completed for ACCESS Civil Rights, Voters Registration Training for Community Partners, ACCESS Self Service Portal Training. </a:t>
          </a:r>
        </a:p>
      </dsp:txBody>
      <dsp:txXfrm>
        <a:off x="8822117" y="830883"/>
        <a:ext cx="2094942" cy="26561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E9A8E-D4AD-467C-B981-D6FFEA061E6E}">
      <dsp:nvSpPr>
        <dsp:cNvPr id="0" name=""/>
        <dsp:cNvSpPr/>
      </dsp:nvSpPr>
      <dsp:spPr>
        <a:xfrm>
          <a:off x="2731957" y="779788"/>
          <a:ext cx="2185565"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213E40-99C2-422F-8023-CB8337714D44}">
      <dsp:nvSpPr>
        <dsp:cNvPr id="0" name=""/>
        <dsp:cNvSpPr/>
      </dsp:nvSpPr>
      <dsp:spPr>
        <a:xfrm>
          <a:off x="5048656" y="662916"/>
          <a:ext cx="251340" cy="300619"/>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6D527-5A0B-447F-916A-F16FB494D16A}">
      <dsp:nvSpPr>
        <dsp:cNvPr id="0" name=""/>
        <dsp:cNvSpPr/>
      </dsp:nvSpPr>
      <dsp:spPr>
        <a:xfrm>
          <a:off x="1691751" y="19502"/>
          <a:ext cx="1520643" cy="15206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529" tIns="59529" rIns="59529" bIns="59529"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1914444" y="242195"/>
        <a:ext cx="1075257" cy="1075257"/>
      </dsp:txXfrm>
    </dsp:sp>
    <dsp:sp modelId="{02DFBF1E-EDFF-4EF5-8F90-8596B535D86D}">
      <dsp:nvSpPr>
        <dsp:cNvPr id="0" name=""/>
        <dsp:cNvSpPr/>
      </dsp:nvSpPr>
      <dsp:spPr>
        <a:xfrm>
          <a:off x="0" y="1704302"/>
          <a:ext cx="491752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900" tIns="165100" rIns="387900" bIns="165100" numCol="1" spcCol="1270" anchor="t" anchorCtr="0">
          <a:noAutofit/>
        </a:bodyPr>
        <a:lstStyle/>
        <a:p>
          <a:pPr marL="0" lvl="0" indent="0" algn="l" defTabSz="488950">
            <a:lnSpc>
              <a:spcPct val="90000"/>
            </a:lnSpc>
            <a:spcBef>
              <a:spcPct val="0"/>
            </a:spcBef>
            <a:spcAft>
              <a:spcPct val="35000"/>
            </a:spcAft>
            <a:buNone/>
          </a:pPr>
          <a:r>
            <a:rPr lang="en-US" sz="1100" kern="1200" dirty="0"/>
            <a:t>Answer policy related inquiries/questions</a:t>
          </a:r>
        </a:p>
        <a:p>
          <a:pPr marL="0" lvl="0" indent="0" algn="l" defTabSz="488950">
            <a:lnSpc>
              <a:spcPct val="90000"/>
            </a:lnSpc>
            <a:spcBef>
              <a:spcPct val="0"/>
            </a:spcBef>
            <a:spcAft>
              <a:spcPct val="35000"/>
            </a:spcAft>
            <a:buNone/>
          </a:pPr>
          <a:r>
            <a:rPr lang="en-US" sz="1100" kern="1200" dirty="0"/>
            <a:t>Assist with password reset</a:t>
          </a:r>
        </a:p>
        <a:p>
          <a:pPr marL="0" lvl="0" indent="0" algn="l" defTabSz="488950">
            <a:lnSpc>
              <a:spcPct val="90000"/>
            </a:lnSpc>
            <a:spcBef>
              <a:spcPct val="0"/>
            </a:spcBef>
            <a:spcAft>
              <a:spcPct val="35000"/>
            </a:spcAft>
            <a:buNone/>
          </a:pPr>
          <a:r>
            <a:rPr lang="en-US" sz="1100" kern="1200" dirty="0"/>
            <a:t>Provide case information</a:t>
          </a:r>
        </a:p>
        <a:p>
          <a:pPr marL="0" lvl="0" indent="0" algn="l" defTabSz="488950">
            <a:lnSpc>
              <a:spcPct val="90000"/>
            </a:lnSpc>
            <a:spcBef>
              <a:spcPct val="0"/>
            </a:spcBef>
            <a:spcAft>
              <a:spcPct val="35000"/>
            </a:spcAft>
            <a:buNone/>
          </a:pPr>
          <a:r>
            <a:rPr lang="en-US" sz="1100" kern="1200" dirty="0"/>
            <a:t>Conduct Trainings</a:t>
          </a:r>
        </a:p>
        <a:p>
          <a:pPr marL="0" lvl="0" indent="0" algn="l" defTabSz="488950">
            <a:lnSpc>
              <a:spcPct val="90000"/>
            </a:lnSpc>
            <a:spcBef>
              <a:spcPct val="0"/>
            </a:spcBef>
            <a:spcAft>
              <a:spcPct val="35000"/>
            </a:spcAft>
            <a:buNone/>
          </a:pPr>
          <a:r>
            <a:rPr lang="en-US" sz="1100" kern="1200" dirty="0"/>
            <a:t>Conduct intake interview if client is present at your location</a:t>
          </a:r>
        </a:p>
        <a:p>
          <a:pPr marL="0" lvl="0" indent="0" algn="l" defTabSz="488950">
            <a:lnSpc>
              <a:spcPct val="90000"/>
            </a:lnSpc>
            <a:spcBef>
              <a:spcPct val="0"/>
            </a:spcBef>
            <a:spcAft>
              <a:spcPct val="35000"/>
            </a:spcAft>
            <a:buNone/>
          </a:pPr>
          <a:endParaRPr lang="en-US" sz="1100" kern="1200" dirty="0"/>
        </a:p>
      </dsp:txBody>
      <dsp:txXfrm>
        <a:off x="0" y="2097422"/>
        <a:ext cx="4917523" cy="1572480"/>
      </dsp:txXfrm>
    </dsp:sp>
    <dsp:sp modelId="{3B39AEE5-F550-4D1D-9F58-5EEF448785EB}">
      <dsp:nvSpPr>
        <dsp:cNvPr id="0" name=""/>
        <dsp:cNvSpPr/>
      </dsp:nvSpPr>
      <dsp:spPr>
        <a:xfrm>
          <a:off x="5463914" y="786479"/>
          <a:ext cx="2458761" cy="6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2EF9E-5B25-4792-BAAA-03F38D1B001D}">
      <dsp:nvSpPr>
        <dsp:cNvPr id="0" name=""/>
        <dsp:cNvSpPr/>
      </dsp:nvSpPr>
      <dsp:spPr>
        <a:xfrm>
          <a:off x="7162354" y="26190"/>
          <a:ext cx="1520643" cy="15206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09" tIns="59009" rIns="59009" bIns="59009" numCol="1" spcCol="1270" anchor="ctr" anchorCtr="0">
          <a:noAutofit/>
        </a:bodyPr>
        <a:lstStyle/>
        <a:p>
          <a:pPr marL="0" lvl="0" indent="0" algn="ctr" defTabSz="2667000">
            <a:lnSpc>
              <a:spcPct val="90000"/>
            </a:lnSpc>
            <a:spcBef>
              <a:spcPct val="0"/>
            </a:spcBef>
            <a:spcAft>
              <a:spcPct val="35000"/>
            </a:spcAft>
            <a:buNone/>
          </a:pPr>
          <a:r>
            <a:rPr lang="en-US" sz="6000" kern="1200" dirty="0"/>
            <a:t>2</a:t>
          </a:r>
        </a:p>
      </dsp:txBody>
      <dsp:txXfrm>
        <a:off x="7385047" y="248883"/>
        <a:ext cx="1075257" cy="1075257"/>
      </dsp:txXfrm>
    </dsp:sp>
    <dsp:sp modelId="{413B137C-3859-4D76-B59A-4B02F2E81852}">
      <dsp:nvSpPr>
        <dsp:cNvPr id="0" name=""/>
        <dsp:cNvSpPr/>
      </dsp:nvSpPr>
      <dsp:spPr>
        <a:xfrm>
          <a:off x="5463914" y="1704302"/>
          <a:ext cx="4917523"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7900" tIns="165100" rIns="387900" bIns="165100" numCol="1" spcCol="1270" anchor="t" anchorCtr="0">
          <a:noAutofit/>
        </a:bodyPr>
        <a:lstStyle/>
        <a:p>
          <a:pPr marL="0" lvl="0" indent="0" algn="l" defTabSz="488950">
            <a:lnSpc>
              <a:spcPct val="90000"/>
            </a:lnSpc>
            <a:spcBef>
              <a:spcPct val="0"/>
            </a:spcBef>
            <a:spcAft>
              <a:spcPct val="35000"/>
            </a:spcAft>
            <a:buNone/>
          </a:pPr>
          <a:r>
            <a:rPr lang="en-US" sz="1100" kern="1200" dirty="0"/>
            <a:t>Provide Community Partners with support at community and other outreach events.</a:t>
          </a:r>
        </a:p>
        <a:p>
          <a:pPr marL="0" lvl="0" indent="0" algn="l" defTabSz="488950">
            <a:lnSpc>
              <a:spcPct val="90000"/>
            </a:lnSpc>
            <a:spcBef>
              <a:spcPct val="0"/>
            </a:spcBef>
            <a:spcAft>
              <a:spcPct val="35000"/>
            </a:spcAft>
            <a:buNone/>
          </a:pPr>
          <a:r>
            <a:rPr lang="en-US" sz="1100" kern="1200" dirty="0"/>
            <a:t>Refer customers to HOPE Florida, A Pathway to Prosperity</a:t>
          </a:r>
        </a:p>
        <a:p>
          <a:pPr marL="0" lvl="0" indent="0" algn="l" defTabSz="488950">
            <a:lnSpc>
              <a:spcPct val="90000"/>
            </a:lnSpc>
            <a:spcBef>
              <a:spcPct val="0"/>
            </a:spcBef>
            <a:spcAft>
              <a:spcPct val="35000"/>
            </a:spcAft>
            <a:buNone/>
          </a:pPr>
          <a:endParaRPr lang="en-US" sz="1100" kern="1200" dirty="0"/>
        </a:p>
      </dsp:txBody>
      <dsp:txXfrm>
        <a:off x="5463914" y="2097422"/>
        <a:ext cx="4917523" cy="15724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115404"/>
          <a:ext cx="6900512" cy="26094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 individuals have the right to a confidential relationship with the Department and its authorized Community Partners.</a:t>
          </a:r>
        </a:p>
      </dsp:txBody>
      <dsp:txXfrm>
        <a:off x="127384" y="242788"/>
        <a:ext cx="6645744" cy="2354697"/>
      </dsp:txXfrm>
    </dsp:sp>
    <dsp:sp modelId="{E6A22D07-29C0-4745-8AE8-785F1FFAFF42}">
      <dsp:nvSpPr>
        <dsp:cNvPr id="0" name=""/>
        <dsp:cNvSpPr/>
      </dsp:nvSpPr>
      <dsp:spPr>
        <a:xfrm>
          <a:off x="0" y="2811270"/>
          <a:ext cx="6900512" cy="260946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All information provided by participants, denied applicants and inactive individuals are to be confidential state Department material; it is not subject to the Freedom of Information Act.</a:t>
          </a:r>
        </a:p>
      </dsp:txBody>
      <dsp:txXfrm>
        <a:off x="127384" y="2938654"/>
        <a:ext cx="6645744" cy="235469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CBA92-917F-4365-ABE4-E752ECE69270}">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4E3D0-7E2D-41C1-9BC0-2270DCFCDD01}">
      <dsp:nvSpPr>
        <dsp:cNvPr id="0" name=""/>
        <dsp:cNvSpPr/>
      </dsp:nvSpPr>
      <dsp:spPr>
        <a:xfrm>
          <a:off x="521579" y="605216"/>
          <a:ext cx="4682211" cy="297320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Individuals may apply </a:t>
          </a:r>
          <a:r>
            <a:rPr lang="en-US" sz="2200" u="sng" kern="1200" dirty="0"/>
            <a:t>for</a:t>
          </a:r>
          <a:r>
            <a:rPr lang="en-US" sz="2200" kern="1200" dirty="0"/>
            <a:t> public assistance in person, by mail or by web-based or facsimile application. An acceptable application must have applicants name, address and signature on the form. Upon request from the applicant, provide assistance in completing the application.</a:t>
          </a:r>
        </a:p>
      </dsp:txBody>
      <dsp:txXfrm>
        <a:off x="608661" y="692298"/>
        <a:ext cx="4508047" cy="2799040"/>
      </dsp:txXfrm>
    </dsp:sp>
    <dsp:sp modelId="{EE0FE4CD-8E0B-473E-A4F3-50277444A936}">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A94E0-18DB-4A8A-B8BD-7E7105BE15A1}">
      <dsp:nvSpPr>
        <dsp:cNvPr id="0" name=""/>
        <dsp:cNvSpPr/>
      </dsp:nvSpPr>
      <dsp:spPr>
        <a:xfrm>
          <a:off x="6244283" y="605216"/>
          <a:ext cx="4682211" cy="297320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Individuals must submit an application and initial application, reapplication, recertification and requests for additional assistance.</a:t>
          </a:r>
        </a:p>
      </dsp:txBody>
      <dsp:txXfrm>
        <a:off x="6331365" y="692298"/>
        <a:ext cx="4508047" cy="27990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490D2-ED5D-41F5-A621-171B8B89AAD9}">
      <dsp:nvSpPr>
        <dsp:cNvPr id="0" name=""/>
        <dsp:cNvSpPr/>
      </dsp:nvSpPr>
      <dsp:spPr>
        <a:xfrm>
          <a:off x="4898808" y="1798982"/>
          <a:ext cx="1096012" cy="91440"/>
        </a:xfrm>
        <a:custGeom>
          <a:avLst/>
          <a:gdLst/>
          <a:ahLst/>
          <a:cxnLst/>
          <a:rect l="0" t="0" r="0" b="0"/>
          <a:pathLst>
            <a:path>
              <a:moveTo>
                <a:pt x="0" y="45720"/>
              </a:moveTo>
              <a:lnTo>
                <a:pt x="109601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18649" y="1839069"/>
        <a:ext cx="56330" cy="11266"/>
      </dsp:txXfrm>
    </dsp:sp>
    <dsp:sp modelId="{A6A64A88-78FD-4CDD-B873-3C0745DF0B02}">
      <dsp:nvSpPr>
        <dsp:cNvPr id="0" name=""/>
        <dsp:cNvSpPr/>
      </dsp:nvSpPr>
      <dsp:spPr>
        <a:xfrm>
          <a:off x="2294" y="375208"/>
          <a:ext cx="4898313" cy="293898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21" tIns="251945" rIns="240021" bIns="251945" numCol="1" spcCol="1270" anchor="ctr" anchorCtr="0">
          <a:noAutofit/>
        </a:bodyPr>
        <a:lstStyle/>
        <a:p>
          <a:pPr marL="0" lvl="0" indent="0" algn="ctr" defTabSz="1066800">
            <a:lnSpc>
              <a:spcPct val="90000"/>
            </a:lnSpc>
            <a:spcBef>
              <a:spcPct val="0"/>
            </a:spcBef>
            <a:spcAft>
              <a:spcPct val="35000"/>
            </a:spcAft>
            <a:buNone/>
          </a:pPr>
          <a:r>
            <a:rPr lang="en-US" sz="2400" kern="1200" dirty="0"/>
            <a:t>During the application process, each applicant will be screened for expedited services. </a:t>
          </a:r>
        </a:p>
      </dsp:txBody>
      <dsp:txXfrm>
        <a:off x="2294" y="375208"/>
        <a:ext cx="4898313" cy="2938988"/>
      </dsp:txXfrm>
    </dsp:sp>
    <dsp:sp modelId="{FD1C9A9C-B810-4584-825B-22E10B9B8462}">
      <dsp:nvSpPr>
        <dsp:cNvPr id="0" name=""/>
        <dsp:cNvSpPr/>
      </dsp:nvSpPr>
      <dsp:spPr>
        <a:xfrm>
          <a:off x="6027220" y="375208"/>
          <a:ext cx="4898313" cy="2938988"/>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21" tIns="251945" rIns="240021" bIns="251945" numCol="1" spcCol="1270" anchor="ctr" anchorCtr="0">
          <a:noAutofit/>
        </a:bodyPr>
        <a:lstStyle/>
        <a:p>
          <a:pPr marL="0" lvl="0" indent="0" algn="ctr" defTabSz="1066800">
            <a:lnSpc>
              <a:spcPct val="90000"/>
            </a:lnSpc>
            <a:spcBef>
              <a:spcPct val="0"/>
            </a:spcBef>
            <a:spcAft>
              <a:spcPct val="35000"/>
            </a:spcAft>
            <a:buNone/>
          </a:pPr>
          <a:r>
            <a:rPr lang="en-US" sz="2400" kern="1200" dirty="0"/>
            <a:t>Examples of Standard Filing Units that may be eligible would have less than $150 monthly in gross income provided liquid assets do not exceed $100. Standard filing units who have loss or decrease in income.</a:t>
          </a:r>
        </a:p>
      </dsp:txBody>
      <dsp:txXfrm>
        <a:off x="6027220" y="375208"/>
        <a:ext cx="4898313" cy="29389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88391-8B71-44E5-88C1-42A141BABFA6}">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CD01F-DE37-4941-BCB3-B9C152F04120}">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Department will conduct an eligibility interview by asking a series of questions concerning the household circumstances provided on the application. Discrepancies will also be addressed and resolved during intake interview. </a:t>
          </a:r>
        </a:p>
      </dsp:txBody>
      <dsp:txXfrm>
        <a:off x="608661" y="692298"/>
        <a:ext cx="4508047" cy="2799040"/>
      </dsp:txXfrm>
    </dsp:sp>
    <dsp:sp modelId="{850D72F3-24B8-4719-A8F7-4CDBB3BC2853}">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B47E3-0F04-476E-95E6-488C71E72B09}">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part of the interview process, the Department will address Food Assistance Work Rules and discuss General Work Rules and General Work Rule Exemptions. This is known as ABAWD – </a:t>
          </a:r>
        </a:p>
      </dsp:txBody>
      <dsp:txXfrm>
        <a:off x="6331365" y="692298"/>
        <a:ext cx="4508047" cy="27990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33645"/>
          <a:ext cx="6900512" cy="2705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When the payee, or a responsible assistance group member cannot apply for benefits they may be eligible for an Authorized Representative. Additionally, Food Stamp Authorized Representatives may be designated by the primary payee as a secondary cardholder to receive an Electronic Benefits Transfer (EBT) card and be able to access the primary payees Food Stamp Account.</a:t>
          </a:r>
        </a:p>
      </dsp:txBody>
      <dsp:txXfrm>
        <a:off x="132078" y="165723"/>
        <a:ext cx="6636356" cy="2441469"/>
      </dsp:txXfrm>
    </dsp:sp>
    <dsp:sp modelId="{E6A22D07-29C0-4745-8AE8-785F1FFAFF42}">
      <dsp:nvSpPr>
        <dsp:cNvPr id="0" name=""/>
        <dsp:cNvSpPr/>
      </dsp:nvSpPr>
      <dsp:spPr>
        <a:xfrm>
          <a:off x="0" y="2796870"/>
          <a:ext cx="6900512" cy="2705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Authorized Representatives must be designated in writing on CF-ES-3010 Authorized Representative form. Designations are valid for the current certification only. Meaning, each certification would require a new designation. Community Partners who are assisting clients with password reset may utilize CF-ES-3010 if signed by the client and submitted to the Department. Record retention period is 3 years for this form and electronic storage is acceptable.</a:t>
          </a:r>
        </a:p>
      </dsp:txBody>
      <dsp:txXfrm>
        <a:off x="132078" y="2928948"/>
        <a:ext cx="6636356" cy="244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46511-8ABB-467E-835B-85DA09E0DF85}">
      <dsp:nvSpPr>
        <dsp:cNvPr id="0" name=""/>
        <dsp:cNvSpPr/>
      </dsp:nvSpPr>
      <dsp:spPr>
        <a:xfrm>
          <a:off x="886189" y="1215"/>
          <a:ext cx="1686744" cy="101204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Children</a:t>
          </a:r>
        </a:p>
      </dsp:txBody>
      <dsp:txXfrm>
        <a:off x="886189" y="1215"/>
        <a:ext cx="1686744" cy="1012046"/>
      </dsp:txXfrm>
    </dsp:sp>
    <dsp:sp modelId="{40C701BD-062F-4CCC-A219-A6149D2D9F75}">
      <dsp:nvSpPr>
        <dsp:cNvPr id="0" name=""/>
        <dsp:cNvSpPr/>
      </dsp:nvSpPr>
      <dsp:spPr>
        <a:xfrm>
          <a:off x="2741608" y="1215"/>
          <a:ext cx="1686744" cy="101204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Parents</a:t>
          </a:r>
        </a:p>
      </dsp:txBody>
      <dsp:txXfrm>
        <a:off x="2741608" y="1215"/>
        <a:ext cx="1686744" cy="1012046"/>
      </dsp:txXfrm>
    </dsp:sp>
    <dsp:sp modelId="{D2FE49A1-51A0-4A9E-BDD8-8C6F78F3CD95}">
      <dsp:nvSpPr>
        <dsp:cNvPr id="0" name=""/>
        <dsp:cNvSpPr/>
      </dsp:nvSpPr>
      <dsp:spPr>
        <a:xfrm>
          <a:off x="886189" y="1181936"/>
          <a:ext cx="1686744" cy="101204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Caretakers</a:t>
          </a:r>
        </a:p>
      </dsp:txBody>
      <dsp:txXfrm>
        <a:off x="886189" y="1181936"/>
        <a:ext cx="1686744" cy="1012046"/>
      </dsp:txXfrm>
    </dsp:sp>
    <dsp:sp modelId="{0E441A47-8453-433E-BEBA-A5D2DC0E8084}">
      <dsp:nvSpPr>
        <dsp:cNvPr id="0" name=""/>
        <dsp:cNvSpPr/>
      </dsp:nvSpPr>
      <dsp:spPr>
        <a:xfrm>
          <a:off x="2741608" y="1181936"/>
          <a:ext cx="1686744" cy="101204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Pregnant Women</a:t>
          </a:r>
        </a:p>
      </dsp:txBody>
      <dsp:txXfrm>
        <a:off x="2741608" y="1181936"/>
        <a:ext cx="1686744" cy="1012046"/>
      </dsp:txXfrm>
    </dsp:sp>
    <dsp:sp modelId="{431B577A-A31F-46F1-9FB8-1314EE38A877}">
      <dsp:nvSpPr>
        <dsp:cNvPr id="0" name=""/>
        <dsp:cNvSpPr/>
      </dsp:nvSpPr>
      <dsp:spPr>
        <a:xfrm>
          <a:off x="1813899" y="2362657"/>
          <a:ext cx="1686744" cy="101204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Individuals under age 26 who aged out of Foster Care</a:t>
          </a:r>
        </a:p>
      </dsp:txBody>
      <dsp:txXfrm>
        <a:off x="1813899" y="2362657"/>
        <a:ext cx="1686744" cy="10120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119550"/>
          <a:ext cx="6900512" cy="2625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Partner Relations can assist authorized Community Partners with a password reset if the client is present on-site at your location. If the client is not present, but has signed the CD-ES-3010, that form can be emailed to Partner Relations, request made to the dedicated URL for password reset without the client being present. Government issued ID must accompany the Authorized Representative form.</a:t>
          </a:r>
        </a:p>
      </dsp:txBody>
      <dsp:txXfrm>
        <a:off x="128165" y="247715"/>
        <a:ext cx="6644182" cy="2369150"/>
      </dsp:txXfrm>
    </dsp:sp>
    <dsp:sp modelId="{E6A22D07-29C0-4745-8AE8-785F1FFAFF42}">
      <dsp:nvSpPr>
        <dsp:cNvPr id="0" name=""/>
        <dsp:cNvSpPr/>
      </dsp:nvSpPr>
      <dsp:spPr>
        <a:xfrm>
          <a:off x="0" y="2791110"/>
          <a:ext cx="6900512" cy="2625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There may be instances where a client is not capable of conducting a phone interview for Food Assistance. If a client has an Authorized Representative form on file and the Community Partner has been granted authorization to conduct the interview on the client’s behalf, the partner may do so by emailing Partner Relations the form, government issued ID and submitting the request to the URL. Please note, if personnel/staff are conducting the interview on behalf of the client, the individual completing intake now becomes personally liable for the content relayed to the Department. This is a tremendous responsibility and I encourage partners to err on the side of caution and strongly urge clients to conduct their own interview.</a:t>
          </a:r>
        </a:p>
      </dsp:txBody>
      <dsp:txXfrm>
        <a:off x="128165" y="2919275"/>
        <a:ext cx="6644182" cy="23691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36570"/>
          <a:ext cx="6900512" cy="2702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Applicants/recipients, their spouse, legal guardian, Power of Attorney, or a responsible member of the assistance group may appoint an </a:t>
          </a:r>
          <a:r>
            <a:rPr lang="en-US" sz="2000" b="1" u="sng" kern="1200" dirty="0"/>
            <a:t>individual </a:t>
          </a:r>
          <a:r>
            <a:rPr lang="en-US" sz="2000" kern="1200" dirty="0"/>
            <a:t>or </a:t>
          </a:r>
          <a:r>
            <a:rPr lang="en-US" sz="2000" b="1" u="sng" kern="1200" dirty="0"/>
            <a:t>organization</a:t>
          </a:r>
          <a:r>
            <a:rPr lang="en-US" sz="2000" kern="1200" dirty="0"/>
            <a:t> to act responsibly on their behalf in assisting with an application or redetermination of eligibility and other ongoing communication with the Department with respect to Medicaid.</a:t>
          </a:r>
        </a:p>
      </dsp:txBody>
      <dsp:txXfrm>
        <a:off x="131935" y="168505"/>
        <a:ext cx="6636642" cy="2438830"/>
      </dsp:txXfrm>
    </dsp:sp>
    <dsp:sp modelId="{E6A22D07-29C0-4745-8AE8-785F1FFAFF42}">
      <dsp:nvSpPr>
        <dsp:cNvPr id="0" name=""/>
        <dsp:cNvSpPr/>
      </dsp:nvSpPr>
      <dsp:spPr>
        <a:xfrm>
          <a:off x="0" y="2796870"/>
          <a:ext cx="6900512" cy="2702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Designated Representatives must be designated in writing on CF-ES-2505 Designated Representative form. Designations are valid for the current certification only. Meaning, each certification would require a new designation. Designated Representatives assume all responsibility for the accuracy of the information provided and are subject to the same disqualification penalties and possible prosecution as responsible household members.</a:t>
          </a:r>
        </a:p>
      </dsp:txBody>
      <dsp:txXfrm>
        <a:off x="131935" y="2928805"/>
        <a:ext cx="6636642" cy="243883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3000"/>
          <a:ext cx="6900512" cy="26945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Authorized Representative is for Food Assistance. </a:t>
          </a:r>
        </a:p>
      </dsp:txBody>
      <dsp:txXfrm>
        <a:off x="131535" y="134535"/>
        <a:ext cx="6637442" cy="2431440"/>
      </dsp:txXfrm>
    </dsp:sp>
    <dsp:sp modelId="{E6A22D07-29C0-4745-8AE8-785F1FFAFF42}">
      <dsp:nvSpPr>
        <dsp:cNvPr id="0" name=""/>
        <dsp:cNvSpPr/>
      </dsp:nvSpPr>
      <dsp:spPr>
        <a:xfrm>
          <a:off x="0" y="2838630"/>
          <a:ext cx="6900512" cy="26945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Designated Representative is for Medicaid.</a:t>
          </a:r>
        </a:p>
      </dsp:txBody>
      <dsp:txXfrm>
        <a:off x="131535" y="2970165"/>
        <a:ext cx="6637442" cy="24314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BECA3-1F7D-410D-BAD4-5607AB332A55}">
      <dsp:nvSpPr>
        <dsp:cNvPr id="0" name=""/>
        <dsp:cNvSpPr/>
      </dsp:nvSpPr>
      <dsp:spPr>
        <a:xfrm>
          <a:off x="0" y="87227"/>
          <a:ext cx="6263640" cy="17441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ACCESS program provides financial and medical assistance, food assistance, and other supportive services to needy persons and families. Each program has eligibility requirements derived from State and Federal law. </a:t>
          </a:r>
        </a:p>
      </dsp:txBody>
      <dsp:txXfrm>
        <a:off x="85140" y="172367"/>
        <a:ext cx="6093360" cy="1573824"/>
      </dsp:txXfrm>
    </dsp:sp>
    <dsp:sp modelId="{E6FEC644-83B3-4810-814B-D9E8419B09B2}">
      <dsp:nvSpPr>
        <dsp:cNvPr id="0" name=""/>
        <dsp:cNvSpPr/>
      </dsp:nvSpPr>
      <dsp:spPr>
        <a:xfrm>
          <a:off x="0" y="1880291"/>
          <a:ext cx="6263640" cy="17441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TCA program provides cash assistance to families with children under age 18 (or under age 19 if they are full-time students in a secondary school or its equivalent) that meet the program’s technical, income, and asset requirements. TCA helps families become self-supporting so that children may remain in their own home or the home of a relative.</a:t>
          </a:r>
        </a:p>
      </dsp:txBody>
      <dsp:txXfrm>
        <a:off x="85140" y="1965431"/>
        <a:ext cx="6093360" cy="1573824"/>
      </dsp:txXfrm>
    </dsp:sp>
    <dsp:sp modelId="{BC3520BF-DD96-46D6-B7BF-0EB3AB7887AC}">
      <dsp:nvSpPr>
        <dsp:cNvPr id="0" name=""/>
        <dsp:cNvSpPr/>
      </dsp:nvSpPr>
      <dsp:spPr>
        <a:xfrm>
          <a:off x="0" y="3673356"/>
          <a:ext cx="6263640" cy="17441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 child must live in the home of a parent or a relative who is a blood relative of the child. The degree of relationship to the child can be no greater than first cousin once removed. Parents and children, including half-siblings, who live together must apply together.</a:t>
          </a:r>
        </a:p>
      </dsp:txBody>
      <dsp:txXfrm>
        <a:off x="85140" y="3758496"/>
        <a:ext cx="6093360" cy="15738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455188"/>
          <a:ext cx="6900512" cy="22855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dirty="0"/>
            <a:t>Exempt From Work Requirements</a:t>
          </a:r>
        </a:p>
        <a:p>
          <a:pPr marL="0" lvl="0" indent="0" algn="l" defTabSz="844550">
            <a:lnSpc>
              <a:spcPct val="90000"/>
            </a:lnSpc>
            <a:spcBef>
              <a:spcPct val="0"/>
            </a:spcBef>
            <a:spcAft>
              <a:spcPct val="35000"/>
            </a:spcAft>
            <a:buNone/>
          </a:pPr>
          <a:r>
            <a:rPr lang="en-US" sz="1900" kern="1200" dirty="0"/>
            <a:t>Individual has a child less than three months of age</a:t>
          </a:r>
        </a:p>
        <a:p>
          <a:pPr marL="0" lvl="0" indent="0" algn="l" defTabSz="844550">
            <a:lnSpc>
              <a:spcPct val="90000"/>
            </a:lnSpc>
            <a:spcBef>
              <a:spcPct val="0"/>
            </a:spcBef>
            <a:spcAft>
              <a:spcPct val="35000"/>
            </a:spcAft>
            <a:buNone/>
          </a:pPr>
          <a:r>
            <a:rPr lang="en-US" sz="1900" kern="1200" dirty="0"/>
            <a:t>Individual has SSI or SSDI</a:t>
          </a:r>
        </a:p>
        <a:p>
          <a:pPr marL="0" lvl="0" indent="0" algn="l" defTabSz="844550">
            <a:lnSpc>
              <a:spcPct val="90000"/>
            </a:lnSpc>
            <a:spcBef>
              <a:spcPct val="0"/>
            </a:spcBef>
            <a:spcAft>
              <a:spcPct val="35000"/>
            </a:spcAft>
            <a:buNone/>
          </a:pPr>
          <a:r>
            <a:rPr lang="en-US" sz="1900" kern="1200" dirty="0"/>
            <a:t>Individuals cares for a disabled family member</a:t>
          </a:r>
        </a:p>
        <a:p>
          <a:pPr marL="0" lvl="0" indent="0" algn="l" defTabSz="844550">
            <a:lnSpc>
              <a:spcPct val="90000"/>
            </a:lnSpc>
            <a:spcBef>
              <a:spcPct val="0"/>
            </a:spcBef>
            <a:spcAft>
              <a:spcPct val="35000"/>
            </a:spcAft>
            <a:buNone/>
          </a:pPr>
          <a:r>
            <a:rPr lang="en-US" sz="1900" kern="1200" dirty="0"/>
            <a:t>Individual is exempt from time limits</a:t>
          </a:r>
        </a:p>
      </dsp:txBody>
      <dsp:txXfrm>
        <a:off x="111570" y="566758"/>
        <a:ext cx="6677372" cy="2062381"/>
      </dsp:txXfrm>
    </dsp:sp>
    <dsp:sp modelId="{E6A22D07-29C0-4745-8AE8-785F1FFAFF42}">
      <dsp:nvSpPr>
        <dsp:cNvPr id="0" name=""/>
        <dsp:cNvSpPr/>
      </dsp:nvSpPr>
      <dsp:spPr>
        <a:xfrm>
          <a:off x="0" y="2795430"/>
          <a:ext cx="6900512" cy="228552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u="sng" kern="1200" dirty="0"/>
            <a:t>Not Subject to Time Limits</a:t>
          </a:r>
        </a:p>
        <a:p>
          <a:pPr marL="0" lvl="0" indent="0" algn="l" defTabSz="844550">
            <a:lnSpc>
              <a:spcPct val="90000"/>
            </a:lnSpc>
            <a:spcBef>
              <a:spcPct val="0"/>
            </a:spcBef>
            <a:spcAft>
              <a:spcPct val="35000"/>
            </a:spcAft>
            <a:buNone/>
          </a:pPr>
          <a:r>
            <a:rPr lang="en-US" sz="1900" kern="1200" dirty="0"/>
            <a:t>A family/relative that receives cash for a child only has no time limits (Caretaker Relatives)</a:t>
          </a:r>
        </a:p>
        <a:p>
          <a:pPr marL="0" lvl="0" indent="0" algn="l" defTabSz="844550">
            <a:lnSpc>
              <a:spcPct val="90000"/>
            </a:lnSpc>
            <a:spcBef>
              <a:spcPct val="0"/>
            </a:spcBef>
            <a:spcAft>
              <a:spcPct val="35000"/>
            </a:spcAft>
            <a:buNone/>
          </a:pPr>
          <a:r>
            <a:rPr lang="en-US" sz="1900" kern="1200" dirty="0"/>
            <a:t>Pending SSI/SSDI applicants with RWB approved hardships may receive extensions</a:t>
          </a:r>
        </a:p>
        <a:p>
          <a:pPr marL="0" lvl="0" indent="0" algn="l" defTabSz="844550">
            <a:lnSpc>
              <a:spcPct val="90000"/>
            </a:lnSpc>
            <a:spcBef>
              <a:spcPct val="0"/>
            </a:spcBef>
            <a:spcAft>
              <a:spcPct val="35000"/>
            </a:spcAft>
            <a:buNone/>
          </a:pPr>
          <a:r>
            <a:rPr lang="en-US" sz="1900" kern="1200" dirty="0"/>
            <a:t>Adult household member caring for disabled person in their home</a:t>
          </a:r>
        </a:p>
      </dsp:txBody>
      <dsp:txXfrm>
        <a:off x="111570" y="2907000"/>
        <a:ext cx="6677372" cy="20623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149070"/>
          <a:ext cx="6900512" cy="259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To receive TCA for children under age five, the applicant household must verify each child has a complete record of </a:t>
          </a:r>
          <a:r>
            <a:rPr lang="en-US" sz="1500" b="1" u="sng" kern="1200" dirty="0"/>
            <a:t>all necessary </a:t>
          </a:r>
          <a:r>
            <a:rPr lang="en-US" sz="1500" kern="1200" dirty="0"/>
            <a:t>immunizations or is current with immunizations (ages 1-4)</a:t>
          </a:r>
        </a:p>
        <a:p>
          <a:pPr marL="0" lvl="0" indent="0" algn="l" defTabSz="666750">
            <a:lnSpc>
              <a:spcPct val="90000"/>
            </a:lnSpc>
            <a:spcBef>
              <a:spcPct val="0"/>
            </a:spcBef>
            <a:spcAft>
              <a:spcPct val="35000"/>
            </a:spcAft>
            <a:buNone/>
          </a:pPr>
          <a:r>
            <a:rPr lang="en-US" sz="1500" kern="1200" dirty="0"/>
            <a:t>Individuals must be US Citizens or qualified non-citizens</a:t>
          </a:r>
        </a:p>
        <a:p>
          <a:pPr marL="0" lvl="0" indent="0" algn="l" defTabSz="666750">
            <a:lnSpc>
              <a:spcPct val="90000"/>
            </a:lnSpc>
            <a:spcBef>
              <a:spcPct val="0"/>
            </a:spcBef>
            <a:spcAft>
              <a:spcPct val="35000"/>
            </a:spcAft>
            <a:buNone/>
          </a:pPr>
          <a:r>
            <a:rPr lang="en-US" sz="1500" kern="1200" dirty="0"/>
            <a:t>Individuals must be a resident of Florida</a:t>
          </a:r>
        </a:p>
        <a:p>
          <a:pPr marL="0" lvl="0" indent="0" algn="l" defTabSz="666750">
            <a:lnSpc>
              <a:spcPct val="90000"/>
            </a:lnSpc>
            <a:spcBef>
              <a:spcPct val="0"/>
            </a:spcBef>
            <a:spcAft>
              <a:spcPct val="35000"/>
            </a:spcAft>
            <a:buNone/>
          </a:pPr>
          <a:r>
            <a:rPr lang="en-US" sz="1500" kern="1200" dirty="0"/>
            <a:t>Eligibility for TCA depends on household income. Net countable income (income minus allowable deductions) cannot exceed the maximum possible payment for the family size.</a:t>
          </a:r>
        </a:p>
        <a:p>
          <a:pPr marL="0" lvl="0" indent="0" algn="l" defTabSz="666750">
            <a:lnSpc>
              <a:spcPct val="90000"/>
            </a:lnSpc>
            <a:spcBef>
              <a:spcPct val="0"/>
            </a:spcBef>
            <a:spcAft>
              <a:spcPct val="35000"/>
            </a:spcAft>
            <a:buNone/>
          </a:pPr>
          <a:endParaRPr lang="en-US" sz="1500" kern="1200" dirty="0"/>
        </a:p>
      </dsp:txBody>
      <dsp:txXfrm>
        <a:off x="126795" y="275865"/>
        <a:ext cx="6646922" cy="2343810"/>
      </dsp:txXfrm>
    </dsp:sp>
    <dsp:sp modelId="{E6A22D07-29C0-4745-8AE8-785F1FFAFF42}">
      <dsp:nvSpPr>
        <dsp:cNvPr id="0" name=""/>
        <dsp:cNvSpPr/>
      </dsp:nvSpPr>
      <dsp:spPr>
        <a:xfrm>
          <a:off x="0" y="2789670"/>
          <a:ext cx="6900512" cy="2597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Everyone applying for TCA must have a SSA number</a:t>
          </a:r>
        </a:p>
        <a:p>
          <a:pPr marL="0" lvl="0" indent="0" algn="l" defTabSz="666750">
            <a:lnSpc>
              <a:spcPct val="90000"/>
            </a:lnSpc>
            <a:spcBef>
              <a:spcPct val="0"/>
            </a:spcBef>
            <a:spcAft>
              <a:spcPct val="35000"/>
            </a:spcAft>
            <a:buNone/>
          </a:pPr>
          <a:r>
            <a:rPr lang="en-US" sz="1500" kern="1200" dirty="0"/>
            <a:t>Individuals who are not requesting benefits themselves do not need to provide proof of SSA number</a:t>
          </a:r>
        </a:p>
        <a:p>
          <a:pPr marL="0" lvl="0" indent="0" algn="l" defTabSz="666750">
            <a:lnSpc>
              <a:spcPct val="90000"/>
            </a:lnSpc>
            <a:spcBef>
              <a:spcPct val="0"/>
            </a:spcBef>
            <a:spcAft>
              <a:spcPct val="35000"/>
            </a:spcAft>
            <a:buNone/>
          </a:pPr>
          <a:r>
            <a:rPr lang="en-US" sz="1500" kern="1200" dirty="0"/>
            <a:t>Must cooperate with child support enforcement</a:t>
          </a:r>
        </a:p>
        <a:p>
          <a:pPr marL="0" lvl="0" indent="0" algn="l" defTabSz="666750">
            <a:lnSpc>
              <a:spcPct val="90000"/>
            </a:lnSpc>
            <a:spcBef>
              <a:spcPct val="0"/>
            </a:spcBef>
            <a:spcAft>
              <a:spcPct val="35000"/>
            </a:spcAft>
            <a:buNone/>
          </a:pPr>
          <a:endParaRPr lang="en-US" sz="1500" kern="1200" dirty="0"/>
        </a:p>
      </dsp:txBody>
      <dsp:txXfrm>
        <a:off x="126795" y="2916465"/>
        <a:ext cx="6646922" cy="234381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173145"/>
          <a:ext cx="6900512" cy="25675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special program provides monthly financial support to TCA eligible relatives that:</a:t>
          </a:r>
        </a:p>
        <a:p>
          <a:pPr marL="0" lvl="0" indent="0" algn="l" defTabSz="844550">
            <a:lnSpc>
              <a:spcPct val="90000"/>
            </a:lnSpc>
            <a:spcBef>
              <a:spcPct val="0"/>
            </a:spcBef>
            <a:spcAft>
              <a:spcPct val="35000"/>
            </a:spcAft>
            <a:buNone/>
          </a:pPr>
          <a:r>
            <a:rPr lang="en-US" sz="1900" kern="1200" dirty="0"/>
            <a:t>Have custody of a dependent child adjudicated by a Florida court and placed into their homes by the courts and/or Family Safety.</a:t>
          </a:r>
        </a:p>
        <a:p>
          <a:pPr marL="0" lvl="0" indent="0" algn="l" defTabSz="844550">
            <a:lnSpc>
              <a:spcPct val="90000"/>
            </a:lnSpc>
            <a:spcBef>
              <a:spcPct val="0"/>
            </a:spcBef>
            <a:spcAft>
              <a:spcPct val="35000"/>
            </a:spcAft>
            <a:buNone/>
          </a:pPr>
          <a:r>
            <a:rPr lang="en-US" sz="1900" kern="1200" dirty="0"/>
            <a:t>Families also must be within the fifth degree of relationship to the parent or stepparent of the child placed into their care. This includes any non-related half-siblings.</a:t>
          </a:r>
        </a:p>
      </dsp:txBody>
      <dsp:txXfrm>
        <a:off x="125338" y="298483"/>
        <a:ext cx="6649836" cy="2316888"/>
      </dsp:txXfrm>
    </dsp:sp>
    <dsp:sp modelId="{E6A22D07-29C0-4745-8AE8-785F1FFAFF42}">
      <dsp:nvSpPr>
        <dsp:cNvPr id="0" name=""/>
        <dsp:cNvSpPr/>
      </dsp:nvSpPr>
      <dsp:spPr>
        <a:xfrm>
          <a:off x="0" y="2795430"/>
          <a:ext cx="6900512" cy="25675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The eligibility process for this program only examines the needs, income and assets of the child in order to establish eligibility and payment amounts. Based off the age of the child, the monthly maximum payments are as follows:</a:t>
          </a:r>
        </a:p>
        <a:p>
          <a:pPr marL="0" lvl="0" indent="0" algn="l" defTabSz="844550">
            <a:lnSpc>
              <a:spcPct val="90000"/>
            </a:lnSpc>
            <a:spcBef>
              <a:spcPct val="0"/>
            </a:spcBef>
            <a:spcAft>
              <a:spcPct val="35000"/>
            </a:spcAft>
            <a:buNone/>
          </a:pPr>
          <a:r>
            <a:rPr lang="en-US" sz="1900" kern="1200" dirty="0"/>
            <a:t>Age 0 through 5 -  $242.00 per child</a:t>
          </a:r>
        </a:p>
        <a:p>
          <a:pPr marL="0" lvl="0" indent="0" algn="l" defTabSz="844550">
            <a:lnSpc>
              <a:spcPct val="90000"/>
            </a:lnSpc>
            <a:spcBef>
              <a:spcPct val="0"/>
            </a:spcBef>
            <a:spcAft>
              <a:spcPct val="35000"/>
            </a:spcAft>
            <a:buNone/>
          </a:pPr>
          <a:r>
            <a:rPr lang="en-US" sz="1900" kern="1200" dirty="0"/>
            <a:t>Age 6 though 12 - $249.00 per child</a:t>
          </a:r>
        </a:p>
        <a:p>
          <a:pPr marL="0" lvl="0" indent="0" algn="l" defTabSz="844550">
            <a:lnSpc>
              <a:spcPct val="90000"/>
            </a:lnSpc>
            <a:spcBef>
              <a:spcPct val="0"/>
            </a:spcBef>
            <a:spcAft>
              <a:spcPct val="35000"/>
            </a:spcAft>
            <a:buNone/>
          </a:pPr>
          <a:r>
            <a:rPr lang="en-US" sz="1900" kern="1200" dirty="0"/>
            <a:t>Age 13 through 17 - $298.00 per child</a:t>
          </a:r>
        </a:p>
      </dsp:txBody>
      <dsp:txXfrm>
        <a:off x="125338" y="2920768"/>
        <a:ext cx="6649836" cy="231688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73110"/>
          <a:ext cx="6900512" cy="26675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 some cases, there may be families that require resources to help them escape domestic violence, or perhaps move to another area with greater employment opportunities. These individuals may receive a lump sum relocation payment instead of a monthly TCA benefit. </a:t>
          </a:r>
        </a:p>
        <a:p>
          <a:pPr marL="0" lvl="0" indent="0" algn="l" defTabSz="844550">
            <a:lnSpc>
              <a:spcPct val="90000"/>
            </a:lnSpc>
            <a:spcBef>
              <a:spcPct val="0"/>
            </a:spcBef>
            <a:spcAft>
              <a:spcPct val="35000"/>
            </a:spcAft>
            <a:buNone/>
          </a:pPr>
          <a:r>
            <a:rPr lang="en-US" sz="1900" kern="1200" dirty="0"/>
            <a:t>Families that accept the relocation payment for employment related reasons may not reapply for TCA for six months, unless they have another emergency.</a:t>
          </a:r>
        </a:p>
      </dsp:txBody>
      <dsp:txXfrm>
        <a:off x="130221" y="203331"/>
        <a:ext cx="6640070" cy="2407157"/>
      </dsp:txXfrm>
    </dsp:sp>
    <dsp:sp modelId="{E6A22D07-29C0-4745-8AE8-785F1FFAFF42}">
      <dsp:nvSpPr>
        <dsp:cNvPr id="0" name=""/>
        <dsp:cNvSpPr/>
      </dsp:nvSpPr>
      <dsp:spPr>
        <a:xfrm>
          <a:off x="0" y="2795430"/>
          <a:ext cx="6900512" cy="26675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If these families reapply within six months, they must repay a prorated amount of the relocation assistance.</a:t>
          </a:r>
        </a:p>
        <a:p>
          <a:pPr marL="0" lvl="0" indent="0" algn="l" defTabSz="844550">
            <a:lnSpc>
              <a:spcPct val="90000"/>
            </a:lnSpc>
            <a:spcBef>
              <a:spcPct val="0"/>
            </a:spcBef>
            <a:spcAft>
              <a:spcPct val="35000"/>
            </a:spcAft>
            <a:buNone/>
          </a:pPr>
          <a:r>
            <a:rPr lang="en-US" sz="1900" kern="1200" dirty="0"/>
            <a:t>CareerSource determines eligibility for relocation assistance.</a:t>
          </a:r>
        </a:p>
      </dsp:txBody>
      <dsp:txXfrm>
        <a:off x="130221" y="2925651"/>
        <a:ext cx="6640070" cy="240715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28987"/>
          <a:ext cx="6900512" cy="27088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Up-Front Diversion is a one-time payment of up to $1000.00 to help families facing an unexpected emergency. A family receives this payment instead of ongoing TCA. </a:t>
          </a:r>
        </a:p>
        <a:p>
          <a:pPr marL="0" lvl="0" indent="0" algn="l" defTabSz="933450">
            <a:lnSpc>
              <a:spcPct val="90000"/>
            </a:lnSpc>
            <a:spcBef>
              <a:spcPct val="0"/>
            </a:spcBef>
            <a:spcAft>
              <a:spcPct val="35000"/>
            </a:spcAft>
            <a:buNone/>
          </a:pPr>
          <a:r>
            <a:rPr lang="en-US" sz="2100" kern="1200" dirty="0"/>
            <a:t>An Up-Front Diversion payment is available to TCA families that:</a:t>
          </a:r>
        </a:p>
        <a:p>
          <a:pPr marL="0" lvl="0" indent="0" algn="l" defTabSz="933450">
            <a:lnSpc>
              <a:spcPct val="90000"/>
            </a:lnSpc>
            <a:spcBef>
              <a:spcPct val="0"/>
            </a:spcBef>
            <a:spcAft>
              <a:spcPct val="35000"/>
            </a:spcAft>
            <a:buNone/>
          </a:pPr>
          <a:r>
            <a:rPr lang="en-US" sz="2100" kern="1200" dirty="0"/>
            <a:t>Meet certain up-front diversion eligibility requirements</a:t>
          </a:r>
        </a:p>
      </dsp:txBody>
      <dsp:txXfrm>
        <a:off x="132235" y="161222"/>
        <a:ext cx="6636042" cy="2444372"/>
      </dsp:txXfrm>
    </dsp:sp>
    <dsp:sp modelId="{E6A22D07-29C0-4745-8AE8-785F1FFAFF42}">
      <dsp:nvSpPr>
        <dsp:cNvPr id="0" name=""/>
        <dsp:cNvSpPr/>
      </dsp:nvSpPr>
      <dsp:spPr>
        <a:xfrm>
          <a:off x="0" y="2798310"/>
          <a:ext cx="6900512" cy="270884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Agree not to apply for TCA for three months, unless they have and emergency, and</a:t>
          </a:r>
        </a:p>
        <a:p>
          <a:pPr marL="0" lvl="0" indent="0" algn="l" defTabSz="933450">
            <a:lnSpc>
              <a:spcPct val="90000"/>
            </a:lnSpc>
            <a:spcBef>
              <a:spcPct val="0"/>
            </a:spcBef>
            <a:spcAft>
              <a:spcPct val="35000"/>
            </a:spcAft>
            <a:buNone/>
          </a:pPr>
          <a:r>
            <a:rPr lang="en-US" sz="2100" kern="1200" dirty="0"/>
            <a:t>Receive approval for the payment from CareerSource.</a:t>
          </a:r>
        </a:p>
        <a:p>
          <a:pPr marL="0" lvl="0" indent="0" algn="l" defTabSz="933450">
            <a:lnSpc>
              <a:spcPct val="90000"/>
            </a:lnSpc>
            <a:spcBef>
              <a:spcPct val="0"/>
            </a:spcBef>
            <a:spcAft>
              <a:spcPct val="35000"/>
            </a:spcAft>
            <a:buNone/>
          </a:pPr>
          <a:r>
            <a:rPr lang="en-US" sz="2100" kern="1200" dirty="0"/>
            <a:t>If the family has an emergency and re-applies within three months of the diversion payment, they must repay the entire diversion payment over an eight-month prorated reduction to the TCA grant.</a:t>
          </a:r>
        </a:p>
      </dsp:txBody>
      <dsp:txXfrm>
        <a:off x="132235" y="2930545"/>
        <a:ext cx="6636042" cy="24443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35130"/>
          <a:ext cx="6900512" cy="27027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Cash severance is a one-time cash assistance benefit of $1000.00 available to certain recipients who choose to terminate TCA benefits. </a:t>
          </a:r>
        </a:p>
        <a:p>
          <a:pPr marL="0" lvl="0" indent="0" algn="l" defTabSz="933450">
            <a:lnSpc>
              <a:spcPct val="90000"/>
            </a:lnSpc>
            <a:spcBef>
              <a:spcPct val="0"/>
            </a:spcBef>
            <a:spcAft>
              <a:spcPct val="35000"/>
            </a:spcAft>
            <a:buNone/>
          </a:pPr>
          <a:r>
            <a:rPr lang="en-US" sz="2100" kern="1200" dirty="0"/>
            <a:t>Be a recipient of TCA, but also </a:t>
          </a:r>
          <a:r>
            <a:rPr lang="en-US" sz="2100" b="1" u="sng" kern="1200" dirty="0"/>
            <a:t>employed and receiving earnings.</a:t>
          </a:r>
        </a:p>
        <a:p>
          <a:pPr marL="0" lvl="0" indent="0" algn="l" defTabSz="933450">
            <a:lnSpc>
              <a:spcPct val="90000"/>
            </a:lnSpc>
            <a:spcBef>
              <a:spcPct val="0"/>
            </a:spcBef>
            <a:spcAft>
              <a:spcPct val="35000"/>
            </a:spcAft>
            <a:buNone/>
          </a:pPr>
          <a:r>
            <a:rPr lang="en-US" sz="2100" kern="1200" dirty="0"/>
            <a:t>Show TCA receipt of at least six consecutive months in the state of Florida since 10/01/1996</a:t>
          </a:r>
        </a:p>
      </dsp:txBody>
      <dsp:txXfrm>
        <a:off x="131935" y="167065"/>
        <a:ext cx="6636642" cy="2438830"/>
      </dsp:txXfrm>
    </dsp:sp>
    <dsp:sp modelId="{E6A22D07-29C0-4745-8AE8-785F1FFAFF42}">
      <dsp:nvSpPr>
        <dsp:cNvPr id="0" name=""/>
        <dsp:cNvSpPr/>
      </dsp:nvSpPr>
      <dsp:spPr>
        <a:xfrm>
          <a:off x="0" y="2798310"/>
          <a:ext cx="6900512" cy="27027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dirty="0"/>
            <a:t>Expect to maintain employment for at least six months and </a:t>
          </a:r>
          <a:r>
            <a:rPr lang="en-US" sz="2100" kern="1200" dirty="0"/>
            <a:t>sign an agreement not to apply for TCA for six months, except in an emergency</a:t>
          </a:r>
          <a:endParaRPr lang="en-US" sz="2100" u="sng" kern="1200" dirty="0"/>
        </a:p>
        <a:p>
          <a:pPr marL="0" lvl="0" indent="0" algn="l" defTabSz="933450">
            <a:lnSpc>
              <a:spcPct val="90000"/>
            </a:lnSpc>
            <a:spcBef>
              <a:spcPct val="0"/>
            </a:spcBef>
            <a:spcAft>
              <a:spcPct val="35000"/>
            </a:spcAft>
            <a:buNone/>
          </a:pPr>
          <a:r>
            <a:rPr lang="en-US" sz="2100" kern="1200" dirty="0"/>
            <a:t>If the family has an emergency and reapplies within the six-month period, it must repay the entire severance benefit through eight months of prorated reduction to the TCA grant</a:t>
          </a:r>
        </a:p>
      </dsp:txBody>
      <dsp:txXfrm>
        <a:off x="131935" y="2930245"/>
        <a:ext cx="6636642" cy="2438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7B2E-9FC4-43B7-965D-5B9A992775F8}">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836A4-A13E-4E86-B5D7-AE9E5A783DE8}">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Department determines eligibility</a:t>
          </a:r>
        </a:p>
      </dsp:txBody>
      <dsp:txXfrm>
        <a:off x="299702" y="1282093"/>
        <a:ext cx="2200851" cy="1366505"/>
      </dsp:txXfrm>
    </dsp:sp>
    <dsp:sp modelId="{6C8479AC-BAF3-421C-A841-C21942AF7BA6}">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CCD5D-0B59-4764-B79E-0A1910811B32}">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assistance group must meet all factors of eligibility</a:t>
          </a:r>
        </a:p>
      </dsp:txBody>
      <dsp:txXfrm>
        <a:off x="3093555" y="1282093"/>
        <a:ext cx="2200851" cy="1366505"/>
      </dsp:txXfrm>
    </dsp:sp>
    <dsp:sp modelId="{50E84705-8ABC-460A-AFCE-F9DF54376F7F}">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4D36C-5409-427A-9695-B261768E605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12-month review</a:t>
          </a:r>
        </a:p>
      </dsp:txBody>
      <dsp:txXfrm>
        <a:off x="5887408" y="1282093"/>
        <a:ext cx="2200851" cy="1366505"/>
      </dsp:txXfrm>
    </dsp:sp>
    <dsp:sp modelId="{8D047F52-D126-4907-9BA3-B6F9C11798AD}">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274C-58E5-43D2-8EF4-264EC7C20834}">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Eligibility ends at the end of the eligibility period</a:t>
          </a:r>
        </a:p>
      </dsp:txBody>
      <dsp:txXfrm>
        <a:off x="8681261" y="1282093"/>
        <a:ext cx="2200851" cy="136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387A18-8281-4B78-909D-7518C33BDE6D}">
      <dsp:nvSpPr>
        <dsp:cNvPr id="0" name=""/>
        <dsp:cNvSpPr/>
      </dsp:nvSpPr>
      <dsp:spPr>
        <a:xfrm>
          <a:off x="0" y="0"/>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7F3FA-1B17-45F1-ABB4-5E40FD1CC682}">
      <dsp:nvSpPr>
        <dsp:cNvPr id="0" name=""/>
        <dsp:cNvSpPr/>
      </dsp:nvSpPr>
      <dsp:spPr>
        <a:xfrm>
          <a:off x="0" y="0"/>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Residency</a:t>
          </a:r>
        </a:p>
      </dsp:txBody>
      <dsp:txXfrm>
        <a:off x="0" y="0"/>
        <a:ext cx="6291714" cy="691341"/>
      </dsp:txXfrm>
    </dsp:sp>
    <dsp:sp modelId="{3F7DA30B-CA34-40BE-BFA2-D54CDC341F48}">
      <dsp:nvSpPr>
        <dsp:cNvPr id="0" name=""/>
        <dsp:cNvSpPr/>
      </dsp:nvSpPr>
      <dsp:spPr>
        <a:xfrm>
          <a:off x="0" y="69134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9AA08-2E2E-4E7C-BD63-3D733819DFED}">
      <dsp:nvSpPr>
        <dsp:cNvPr id="0" name=""/>
        <dsp:cNvSpPr/>
      </dsp:nvSpPr>
      <dsp:spPr>
        <a:xfrm>
          <a:off x="0" y="69134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Identity</a:t>
          </a:r>
        </a:p>
      </dsp:txBody>
      <dsp:txXfrm>
        <a:off x="0" y="691341"/>
        <a:ext cx="6291714" cy="691341"/>
      </dsp:txXfrm>
    </dsp:sp>
    <dsp:sp modelId="{160F1135-C818-4A12-8CEF-FB2A6F29050B}">
      <dsp:nvSpPr>
        <dsp:cNvPr id="0" name=""/>
        <dsp:cNvSpPr/>
      </dsp:nvSpPr>
      <dsp:spPr>
        <a:xfrm>
          <a:off x="0" y="138268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FA8E1A-9E1B-4211-B08A-1A9AB4D8A25D}">
      <dsp:nvSpPr>
        <dsp:cNvPr id="0" name=""/>
        <dsp:cNvSpPr/>
      </dsp:nvSpPr>
      <dsp:spPr>
        <a:xfrm>
          <a:off x="0" y="138268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Age</a:t>
          </a:r>
        </a:p>
      </dsp:txBody>
      <dsp:txXfrm>
        <a:off x="0" y="1382683"/>
        <a:ext cx="6291714" cy="691341"/>
      </dsp:txXfrm>
    </dsp:sp>
    <dsp:sp modelId="{093489AA-2292-4ADD-AD67-BEF31C06147C}">
      <dsp:nvSpPr>
        <dsp:cNvPr id="0" name=""/>
        <dsp:cNvSpPr/>
      </dsp:nvSpPr>
      <dsp:spPr>
        <a:xfrm>
          <a:off x="0" y="2074025"/>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DB96F-9515-48AF-829B-D52635D73FE9}">
      <dsp:nvSpPr>
        <dsp:cNvPr id="0" name=""/>
        <dsp:cNvSpPr/>
      </dsp:nvSpPr>
      <dsp:spPr>
        <a:xfrm>
          <a:off x="0" y="2074025"/>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U.S. Citizenship or qualified Noncitizen Status</a:t>
          </a:r>
        </a:p>
      </dsp:txBody>
      <dsp:txXfrm>
        <a:off x="0" y="2074025"/>
        <a:ext cx="6291714" cy="691341"/>
      </dsp:txXfrm>
    </dsp:sp>
    <dsp:sp modelId="{DB8E7886-60C2-4058-B141-AFDC91FC0161}">
      <dsp:nvSpPr>
        <dsp:cNvPr id="0" name=""/>
        <dsp:cNvSpPr/>
      </dsp:nvSpPr>
      <dsp:spPr>
        <a:xfrm>
          <a:off x="0" y="2765367"/>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7016F0-EDDC-48F1-88DD-E6102FA620B3}">
      <dsp:nvSpPr>
        <dsp:cNvPr id="0" name=""/>
        <dsp:cNvSpPr/>
      </dsp:nvSpPr>
      <dsp:spPr>
        <a:xfrm>
          <a:off x="0" y="2765367"/>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Possession of a valid Social Security Number</a:t>
          </a:r>
        </a:p>
      </dsp:txBody>
      <dsp:txXfrm>
        <a:off x="0" y="2765367"/>
        <a:ext cx="6291714" cy="691341"/>
      </dsp:txXfrm>
    </dsp:sp>
    <dsp:sp modelId="{93CD1EEE-847C-41A9-A16C-D4BFE152FCFA}">
      <dsp:nvSpPr>
        <dsp:cNvPr id="0" name=""/>
        <dsp:cNvSpPr/>
      </dsp:nvSpPr>
      <dsp:spPr>
        <a:xfrm>
          <a:off x="0" y="3456709"/>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ACFCE-D06A-456D-9D41-000DD3DCBAF0}">
      <dsp:nvSpPr>
        <dsp:cNvPr id="0" name=""/>
        <dsp:cNvSpPr/>
      </dsp:nvSpPr>
      <dsp:spPr>
        <a:xfrm>
          <a:off x="0" y="3456709"/>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Cooperation with Child Support Program</a:t>
          </a:r>
        </a:p>
      </dsp:txBody>
      <dsp:txXfrm>
        <a:off x="0" y="3456709"/>
        <a:ext cx="6291714" cy="691341"/>
      </dsp:txXfrm>
    </dsp:sp>
    <dsp:sp modelId="{0CF58091-985C-4D91-9011-F87F78CB0531}">
      <dsp:nvSpPr>
        <dsp:cNvPr id="0" name=""/>
        <dsp:cNvSpPr/>
      </dsp:nvSpPr>
      <dsp:spPr>
        <a:xfrm>
          <a:off x="0" y="4148051"/>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CF0F4-C9DB-4760-A74D-677E074BF10C}">
      <dsp:nvSpPr>
        <dsp:cNvPr id="0" name=""/>
        <dsp:cNvSpPr/>
      </dsp:nvSpPr>
      <dsp:spPr>
        <a:xfrm>
          <a:off x="0" y="414805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Assignment of Rights for third party payments and income</a:t>
          </a:r>
        </a:p>
      </dsp:txBody>
      <dsp:txXfrm>
        <a:off x="0" y="4148051"/>
        <a:ext cx="6291714" cy="691341"/>
      </dsp:txXfrm>
    </dsp:sp>
    <dsp:sp modelId="{5568C724-96D0-4ED2-B456-0D701F8DD128}">
      <dsp:nvSpPr>
        <dsp:cNvPr id="0" name=""/>
        <dsp:cNvSpPr/>
      </dsp:nvSpPr>
      <dsp:spPr>
        <a:xfrm>
          <a:off x="0" y="4839393"/>
          <a:ext cx="629171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36D92-040F-4640-800D-34A3180FB0ED}">
      <dsp:nvSpPr>
        <dsp:cNvPr id="0" name=""/>
        <dsp:cNvSpPr/>
      </dsp:nvSpPr>
      <dsp:spPr>
        <a:xfrm>
          <a:off x="0" y="483939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Parent or other caretaker relative living in the home with a child</a:t>
          </a:r>
        </a:p>
      </dsp:txBody>
      <dsp:txXfrm>
        <a:off x="0" y="4839393"/>
        <a:ext cx="6291714" cy="6913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E7B2E-9FC4-43B7-965D-5B9A992775F8}">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836A4-A13E-4E86-B5D7-AE9E5A783DE8}">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Department determines eligibility</a:t>
          </a:r>
        </a:p>
      </dsp:txBody>
      <dsp:txXfrm>
        <a:off x="299702" y="1282093"/>
        <a:ext cx="2200851" cy="1366505"/>
      </dsp:txXfrm>
    </dsp:sp>
    <dsp:sp modelId="{6C8479AC-BAF3-421C-A841-C21942AF7BA6}">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3CCD5D-0B59-4764-B79E-0A1910811B32}">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 assistance group must meet all factors of eligibility</a:t>
          </a:r>
        </a:p>
      </dsp:txBody>
      <dsp:txXfrm>
        <a:off x="3093555" y="1282093"/>
        <a:ext cx="2200851" cy="1366505"/>
      </dsp:txXfrm>
    </dsp:sp>
    <dsp:sp modelId="{50E84705-8ABC-460A-AFCE-F9DF54376F7F}">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4D36C-5409-427A-9695-B261768E605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12-month review.</a:t>
          </a:r>
        </a:p>
      </dsp:txBody>
      <dsp:txXfrm>
        <a:off x="5887408" y="1282093"/>
        <a:ext cx="2200851" cy="1366505"/>
      </dsp:txXfrm>
    </dsp:sp>
    <dsp:sp modelId="{8D047F52-D126-4907-9BA3-B6F9C11798AD}">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274C-58E5-43D2-8EF4-264EC7C20834}">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Eligibility ends at the end of the eligibility period</a:t>
          </a:r>
        </a:p>
      </dsp:txBody>
      <dsp:txXfrm>
        <a:off x="8681261" y="1282093"/>
        <a:ext cx="2200851" cy="136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1EEEB-C33D-488C-B5F8-4C93471AD1E8}">
      <dsp:nvSpPr>
        <dsp:cNvPr id="0" name=""/>
        <dsp:cNvSpPr/>
      </dsp:nvSpPr>
      <dsp:spPr>
        <a:xfrm>
          <a:off x="0" y="820218"/>
          <a:ext cx="3414946" cy="20489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After eligibility has been established, children who become ineligible for Medicaid for any reason remain on Medicaid for up to 12 months from the last application. </a:t>
          </a:r>
        </a:p>
      </dsp:txBody>
      <dsp:txXfrm>
        <a:off x="0" y="820218"/>
        <a:ext cx="3414946" cy="2048967"/>
      </dsp:txXfrm>
    </dsp:sp>
    <dsp:sp modelId="{EAC98559-AFC7-49A3-855D-82F747378B59}">
      <dsp:nvSpPr>
        <dsp:cNvPr id="0" name=""/>
        <dsp:cNvSpPr/>
      </dsp:nvSpPr>
      <dsp:spPr>
        <a:xfrm>
          <a:off x="3756441" y="820218"/>
          <a:ext cx="3414946" cy="204896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Children up to age 5 receive a minimum of 12 months</a:t>
          </a:r>
        </a:p>
      </dsp:txBody>
      <dsp:txXfrm>
        <a:off x="3756441" y="820218"/>
        <a:ext cx="3414946" cy="2048967"/>
      </dsp:txXfrm>
    </dsp:sp>
    <dsp:sp modelId="{181865D6-2907-4CB4-A423-DF7CF7DDFF47}">
      <dsp:nvSpPr>
        <dsp:cNvPr id="0" name=""/>
        <dsp:cNvSpPr/>
      </dsp:nvSpPr>
      <dsp:spPr>
        <a:xfrm>
          <a:off x="7512882" y="820218"/>
          <a:ext cx="3414946" cy="204896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Children ages 5 up to 19 receive a minimum of 6 months.</a:t>
          </a:r>
        </a:p>
      </dsp:txBody>
      <dsp:txXfrm>
        <a:off x="7512882" y="820218"/>
        <a:ext cx="3414946" cy="20489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1EEEB-C33D-488C-B5F8-4C93471AD1E8}">
      <dsp:nvSpPr>
        <dsp:cNvPr id="0" name=""/>
        <dsp:cNvSpPr/>
      </dsp:nvSpPr>
      <dsp:spPr>
        <a:xfrm>
          <a:off x="1333" y="283965"/>
          <a:ext cx="5202457" cy="312147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Children Under 21 </a:t>
          </a:r>
        </a:p>
      </dsp:txBody>
      <dsp:txXfrm>
        <a:off x="1333" y="283965"/>
        <a:ext cx="5202457" cy="3121474"/>
      </dsp:txXfrm>
    </dsp:sp>
    <dsp:sp modelId="{181865D6-2907-4CB4-A423-DF7CF7DDFF47}">
      <dsp:nvSpPr>
        <dsp:cNvPr id="0" name=""/>
        <dsp:cNvSpPr/>
      </dsp:nvSpPr>
      <dsp:spPr>
        <a:xfrm>
          <a:off x="5724037" y="283965"/>
          <a:ext cx="5202457" cy="312147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Pregnant Women</a:t>
          </a:r>
        </a:p>
      </dsp:txBody>
      <dsp:txXfrm>
        <a:off x="5724037" y="283965"/>
        <a:ext cx="5202457" cy="31214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B0E17-3329-4DE8-8EAC-03EE33291250}">
      <dsp:nvSpPr>
        <dsp:cNvPr id="0" name=""/>
        <dsp:cNvSpPr/>
      </dsp:nvSpPr>
      <dsp:spPr>
        <a:xfrm>
          <a:off x="2250914" y="377566"/>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A9651B-F81C-4CBA-B305-B84D8578BDF5}">
      <dsp:nvSpPr>
        <dsp:cNvPr id="0" name=""/>
        <dsp:cNvSpPr/>
      </dsp:nvSpPr>
      <dsp:spPr>
        <a:xfrm>
          <a:off x="1948229" y="224121"/>
          <a:ext cx="2854643" cy="2520655"/>
        </a:xfrm>
        <a:prstGeom prst="rect">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1155E5-6117-460B-AEE6-58B3CC0B6785}">
      <dsp:nvSpPr>
        <dsp:cNvPr id="0" name=""/>
        <dsp:cNvSpPr/>
      </dsp:nvSpPr>
      <dsp:spPr>
        <a:xfrm>
          <a:off x="1548914" y="325756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Individuals may apply for public assistance in person, mail or web-based or facsimile application.</a:t>
          </a:r>
        </a:p>
      </dsp:txBody>
      <dsp:txXfrm>
        <a:off x="1548914" y="3257566"/>
        <a:ext cx="3600000" cy="720000"/>
      </dsp:txXfrm>
    </dsp:sp>
    <dsp:sp modelId="{D1564376-22EB-4554-87A8-21C18DDBAE6B}">
      <dsp:nvSpPr>
        <dsp:cNvPr id="0" name=""/>
        <dsp:cNvSpPr/>
      </dsp:nvSpPr>
      <dsp:spPr>
        <a:xfrm>
          <a:off x="6480914" y="352196"/>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68394-6EC1-4533-97C4-B13D30DAB8A8}">
      <dsp:nvSpPr>
        <dsp:cNvPr id="0" name=""/>
        <dsp:cNvSpPr/>
      </dsp:nvSpPr>
      <dsp:spPr>
        <a:xfrm>
          <a:off x="6320533" y="106834"/>
          <a:ext cx="2641048" cy="2419174"/>
        </a:xfrm>
        <a:prstGeom prst="rect">
          <a:avLst/>
        </a:prstGeom>
        <a:blipFill>
          <a:blip xmlns:r="http://schemas.openxmlformats.org/officeDocument/2006/relationships" r:embed="rId2"/>
          <a:srcRect/>
          <a:stretch>
            <a:fillRect l="-5000" r="-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38F82-5B8C-4B42-A53B-7FF703507103}">
      <dsp:nvSpPr>
        <dsp:cNvPr id="0" name=""/>
        <dsp:cNvSpPr/>
      </dsp:nvSpPr>
      <dsp:spPr>
        <a:xfrm>
          <a:off x="5778914" y="3232196"/>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Only the primary applicant or a Designated Representative can sign and submit an application.</a:t>
          </a:r>
        </a:p>
        <a:p>
          <a:pPr marL="0" lvl="0" indent="0" algn="ctr" defTabSz="488950">
            <a:spcBef>
              <a:spcPct val="0"/>
            </a:spcBef>
            <a:spcAft>
              <a:spcPct val="35000"/>
            </a:spcAft>
            <a:buNone/>
          </a:pPr>
          <a:endParaRPr lang="en-US" sz="1100" kern="1200" dirty="0"/>
        </a:p>
      </dsp:txBody>
      <dsp:txXfrm>
        <a:off x="5778914" y="3232196"/>
        <a:ext cx="36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D913-F5CE-4BF9-961E-8387283E5A44}">
      <dsp:nvSpPr>
        <dsp:cNvPr id="0" name=""/>
        <dsp:cNvSpPr/>
      </dsp:nvSpPr>
      <dsp:spPr>
        <a:xfrm>
          <a:off x="0" y="218865"/>
          <a:ext cx="6900512" cy="2516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An applicant/recipient, their spouse, legal guardian, Power of Attorney, or a responsible member of the assistance group may appoint an individual or organization to act responsibly on their behalf in assisting with the application/redetermination and other ongoing communication with the Department.</a:t>
          </a:r>
        </a:p>
      </dsp:txBody>
      <dsp:txXfrm>
        <a:off x="122825" y="341690"/>
        <a:ext cx="6654862" cy="2270435"/>
      </dsp:txXfrm>
    </dsp:sp>
    <dsp:sp modelId="{E6A22D07-29C0-4745-8AE8-785F1FFAFF42}">
      <dsp:nvSpPr>
        <dsp:cNvPr id="0" name=""/>
        <dsp:cNvSpPr/>
      </dsp:nvSpPr>
      <dsp:spPr>
        <a:xfrm>
          <a:off x="0" y="2801190"/>
          <a:ext cx="6900512" cy="25160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Designated Representatives assume ALL responsibility for the accuracy of the information provided and are subject to the same disqualification penalties and possible prosecution as responsible household members.</a:t>
          </a:r>
        </a:p>
        <a:p>
          <a:pPr marL="0" lvl="0" indent="0" algn="l" defTabSz="1022350">
            <a:lnSpc>
              <a:spcPct val="90000"/>
            </a:lnSpc>
            <a:spcBef>
              <a:spcPct val="0"/>
            </a:spcBef>
            <a:spcAft>
              <a:spcPct val="35000"/>
            </a:spcAft>
            <a:buNone/>
          </a:pPr>
          <a:endParaRPr lang="en-US" sz="2300" kern="1200" dirty="0"/>
        </a:p>
      </dsp:txBody>
      <dsp:txXfrm>
        <a:off x="122825" y="2924015"/>
        <a:ext cx="6654862" cy="22704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B4896-85E3-43C6-89FD-22A2CE81DECC}" type="datetimeFigureOut">
              <a:rPr lang="en-US" smtClean="0"/>
              <a:t>8/18/2022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7345B-B0A4-4950-8D10-82285E4D578F}" type="slidenum">
              <a:rPr lang="en-US" smtClean="0"/>
              <a:t>‹#›</a:t>
            </a:fld>
            <a:endParaRPr lang="en-US" dirty="0"/>
          </a:p>
        </p:txBody>
      </p:sp>
    </p:spTree>
    <p:extLst>
      <p:ext uri="{BB962C8B-B14F-4D97-AF65-F5344CB8AC3E}">
        <p14:creationId xmlns:p14="http://schemas.microsoft.com/office/powerpoint/2010/main" val="343543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7345B-B0A4-4950-8D10-82285E4D578F}" type="slidenum">
              <a:rPr lang="en-US" smtClean="0"/>
              <a:t>4</a:t>
            </a:fld>
            <a:endParaRPr lang="en-US" dirty="0"/>
          </a:p>
        </p:txBody>
      </p:sp>
    </p:spTree>
    <p:extLst>
      <p:ext uri="{BB962C8B-B14F-4D97-AF65-F5344CB8AC3E}">
        <p14:creationId xmlns:p14="http://schemas.microsoft.com/office/powerpoint/2010/main" val="148081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7345B-B0A4-4950-8D10-82285E4D578F}" type="slidenum">
              <a:rPr lang="en-US" smtClean="0"/>
              <a:t>14</a:t>
            </a:fld>
            <a:endParaRPr lang="en-US" dirty="0"/>
          </a:p>
        </p:txBody>
      </p:sp>
    </p:spTree>
    <p:extLst>
      <p:ext uri="{BB962C8B-B14F-4D97-AF65-F5344CB8AC3E}">
        <p14:creationId xmlns:p14="http://schemas.microsoft.com/office/powerpoint/2010/main" val="21474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7345B-B0A4-4950-8D10-82285E4D578F}" type="slidenum">
              <a:rPr lang="en-US" smtClean="0"/>
              <a:t>15</a:t>
            </a:fld>
            <a:endParaRPr lang="en-US" dirty="0"/>
          </a:p>
        </p:txBody>
      </p:sp>
    </p:spTree>
    <p:extLst>
      <p:ext uri="{BB962C8B-B14F-4D97-AF65-F5344CB8AC3E}">
        <p14:creationId xmlns:p14="http://schemas.microsoft.com/office/powerpoint/2010/main" val="365991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7345B-B0A4-4950-8D10-82285E4D578F}" type="slidenum">
              <a:rPr lang="en-US" smtClean="0"/>
              <a:t>16</a:t>
            </a:fld>
            <a:endParaRPr lang="en-US" dirty="0"/>
          </a:p>
        </p:txBody>
      </p:sp>
    </p:spTree>
    <p:extLst>
      <p:ext uri="{BB962C8B-B14F-4D97-AF65-F5344CB8AC3E}">
        <p14:creationId xmlns:p14="http://schemas.microsoft.com/office/powerpoint/2010/main" val="2411306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0D78-B939-423F-A610-DEAD54D7F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F6A427-E95F-4653-8E5A-2E030EB21A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C3E068-6D2D-4767-BF19-DB57571C566A}"/>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9C21CF72-58D9-4671-BB95-E6434103C7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5CA6A-1CE8-4FC6-B777-B6BB9ADD7507}"/>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182791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3B21-A2F5-4A1A-9C21-C6DFB3739E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4A17BC-E21D-4CD1-968B-E94558C48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66889E-63D9-46CB-BE59-31F99C1F5617}"/>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96507E90-7F68-4636-B72C-E703819023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F158A-75B4-400A-8958-377F0020D3AB}"/>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425622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4F9742-C65E-4CB0-A4AB-3FFFA01AFA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B92AD-7743-4B92-AF1C-82F4B0895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B5C68-F64C-4847-A850-3C840F131C93}"/>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03A1F6EB-F7F6-46B4-B309-8B11B8D0DF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FE1EEE-6A36-46FE-AA1D-83160372D20A}"/>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861782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3115-A6CC-45F6-A3AA-BE8838008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A9440-DD27-4B26-87D6-177469DD9A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F9492-975F-4535-A174-1DC34EDFB315}"/>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D87A9F78-F197-43D2-BA0B-F578E5BB37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F9BD6F-323B-423B-98FD-1075AFB89069}"/>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99759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C90F-46A6-4332-A890-EBFBFDBAD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C9B629-7F30-4F6C-9CD5-FB0AF4AC2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974A46-7783-461E-BBF0-637CE957C3C2}"/>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653D9A76-499A-451D-8D35-80322E59EC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8F70E4-2955-4ECF-94A6-2E61DDA4656F}"/>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9252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CD1E-C1C1-4EB6-8D59-456D3287F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A1799-0691-4281-A3D5-6401341D26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3BE15-C970-4936-ADE4-C0CF6259E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C7C1A6-3900-47A7-939E-8CEA7CAA7ACC}"/>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6" name="Footer Placeholder 5">
            <a:extLst>
              <a:ext uri="{FF2B5EF4-FFF2-40B4-BE49-F238E27FC236}">
                <a16:creationId xmlns:a16="http://schemas.microsoft.com/office/drawing/2014/main" id="{8EF7C55A-F69E-4B16-82CD-5D048627DD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0C223A-749B-45E2-93BC-CA79E3814909}"/>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267559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6DB84-3BE6-4B31-9E6D-FFCE8BCEEB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D46989-6C34-4C09-902B-B7AEA9357E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4E70A5-3B93-432B-93E6-4A54131ED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54D98-9A59-4B6C-8F33-C357D718B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B85879-0640-4106-9376-46DDF1C8D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0C831-1FDD-48CB-A6A8-C7C5AF6160CC}"/>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8" name="Footer Placeholder 7">
            <a:extLst>
              <a:ext uri="{FF2B5EF4-FFF2-40B4-BE49-F238E27FC236}">
                <a16:creationId xmlns:a16="http://schemas.microsoft.com/office/drawing/2014/main" id="{AAAB439A-ACAB-4CA6-96ED-BFB41F8F13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AFA301-6E76-4781-9331-DEF113B9EA37}"/>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635441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90B7-88DB-462E-8F5C-5EE7C4747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EB8A12-5739-439F-89FB-CF62333376BA}"/>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4" name="Footer Placeholder 3">
            <a:extLst>
              <a:ext uri="{FF2B5EF4-FFF2-40B4-BE49-F238E27FC236}">
                <a16:creationId xmlns:a16="http://schemas.microsoft.com/office/drawing/2014/main" id="{C2187607-3950-4DAD-9E98-3C0C4AEA74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66D306C-84F6-43DC-B0FD-78DE6E833F09}"/>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140990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254D4-9363-4663-A665-FE441AE33314}"/>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3" name="Footer Placeholder 2">
            <a:extLst>
              <a:ext uri="{FF2B5EF4-FFF2-40B4-BE49-F238E27FC236}">
                <a16:creationId xmlns:a16="http://schemas.microsoft.com/office/drawing/2014/main" id="{A7953CFC-8FC8-4E43-BFF3-57434583668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382D2E-5DB5-4C5F-A8B7-96ED24561ED7}"/>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184105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EBC51-BA9A-466D-A64F-5BFD7B006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8B6A30-81DC-4C29-BBBD-8332D6B054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ACF11A-18B3-4483-97B5-E6F2E267F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85A45-C86C-4A0C-B0FC-1D0E37F26AD3}"/>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6" name="Footer Placeholder 5">
            <a:extLst>
              <a:ext uri="{FF2B5EF4-FFF2-40B4-BE49-F238E27FC236}">
                <a16:creationId xmlns:a16="http://schemas.microsoft.com/office/drawing/2014/main" id="{D1CD53C5-B52A-4D88-AB1B-33191727CC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54B51D-087C-4874-A340-68331118E856}"/>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175840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ECE0-7FA7-4BC9-AE01-5F07F915E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024C9C-37A3-47A5-8707-5158EEC18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6048738-BB33-4A5E-87F2-406D6A377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E3802-CDE0-4380-BEBF-DBBB453ED7DE}"/>
              </a:ext>
            </a:extLst>
          </p:cNvPr>
          <p:cNvSpPr>
            <a:spLocks noGrp="1"/>
          </p:cNvSpPr>
          <p:nvPr>
            <p:ph type="dt" sz="half" idx="10"/>
          </p:nvPr>
        </p:nvSpPr>
        <p:spPr/>
        <p:txBody>
          <a:bodyPr/>
          <a:lstStyle/>
          <a:p>
            <a:fld id="{12F2B34B-E171-4024-B7BB-564066DB4910}" type="datetimeFigureOut">
              <a:rPr lang="en-US" smtClean="0"/>
              <a:t>8/18/2022</a:t>
            </a:fld>
            <a:endParaRPr lang="en-US" dirty="0"/>
          </a:p>
        </p:txBody>
      </p:sp>
      <p:sp>
        <p:nvSpPr>
          <p:cNvPr id="6" name="Footer Placeholder 5">
            <a:extLst>
              <a:ext uri="{FF2B5EF4-FFF2-40B4-BE49-F238E27FC236}">
                <a16:creationId xmlns:a16="http://schemas.microsoft.com/office/drawing/2014/main" id="{B2D48F29-1ACD-4479-9608-B02F84DDA6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ACCC8A-B670-47F7-B8DC-B9B6646C8C19}"/>
              </a:ext>
            </a:extLst>
          </p:cNvPr>
          <p:cNvSpPr>
            <a:spLocks noGrp="1"/>
          </p:cNvSpPr>
          <p:nvPr>
            <p:ph type="sldNum" sz="quarter" idx="12"/>
          </p:nvPr>
        </p:nvSpPr>
        <p:spPr/>
        <p:txBody>
          <a:bodyPr/>
          <a:lstStyle/>
          <a:p>
            <a:fld id="{59FBC34D-CBFE-4BED-8CF6-3D0A8C5C8902}" type="slidenum">
              <a:rPr lang="en-US" smtClean="0"/>
              <a:t>‹#›</a:t>
            </a:fld>
            <a:endParaRPr lang="en-US" dirty="0"/>
          </a:p>
        </p:txBody>
      </p:sp>
    </p:spTree>
    <p:extLst>
      <p:ext uri="{BB962C8B-B14F-4D97-AF65-F5344CB8AC3E}">
        <p14:creationId xmlns:p14="http://schemas.microsoft.com/office/powerpoint/2010/main" val="1841422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C635B-94E4-446E-AF2E-D892EA2D19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9A33EE-5157-40D5-864F-A53B5C4ECB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E034D-D42A-43D9-BDE4-6B0D3AFFA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2B34B-E171-4024-B7BB-564066DB4910}" type="datetimeFigureOut">
              <a:rPr lang="en-US" smtClean="0"/>
              <a:t>8/18/2022</a:t>
            </a:fld>
            <a:endParaRPr lang="en-US" dirty="0"/>
          </a:p>
        </p:txBody>
      </p:sp>
      <p:sp>
        <p:nvSpPr>
          <p:cNvPr id="5" name="Footer Placeholder 4">
            <a:extLst>
              <a:ext uri="{FF2B5EF4-FFF2-40B4-BE49-F238E27FC236}">
                <a16:creationId xmlns:a16="http://schemas.microsoft.com/office/drawing/2014/main" id="{621682FE-BD06-4ACF-BD7E-705A962E7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1A597DB-01AE-49E8-BD60-86280C583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BC34D-CBFE-4BED-8CF6-3D0A8C5C8902}" type="slidenum">
              <a:rPr lang="en-US" smtClean="0"/>
              <a:t>‹#›</a:t>
            </a:fld>
            <a:endParaRPr lang="en-US" dirty="0"/>
          </a:p>
        </p:txBody>
      </p:sp>
    </p:spTree>
    <p:extLst>
      <p:ext uri="{BB962C8B-B14F-4D97-AF65-F5344CB8AC3E}">
        <p14:creationId xmlns:p14="http://schemas.microsoft.com/office/powerpoint/2010/main" val="1597591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SCR.ESS.ProviderRelations@myflfamilies.com" TargetMode="External"/><Relationship Id="rId2" Type="http://schemas.openxmlformats.org/officeDocument/2006/relationships/hyperlink" Target="https://app.smartsheet.com/b/form/9a6c623a29b24c5d835ee0a44d9dbdde" TargetMode="External"/><Relationship Id="rId1" Type="http://schemas.openxmlformats.org/officeDocument/2006/relationships/slideLayout" Target="../slideLayouts/slideLayout3.xml"/><Relationship Id="rId4" Type="http://schemas.openxmlformats.org/officeDocument/2006/relationships/hyperlink" Target="mailto:Christine.McKee@myflfamilies.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5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5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5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5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5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E20213-EC4A-4B10-984E-37185CCC2B27}"/>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Public Assistance Overview</a:t>
            </a:r>
            <a:br>
              <a:rPr lang="en-US" sz="4800" dirty="0">
                <a:solidFill>
                  <a:srgbClr val="FFFFFF"/>
                </a:solidFill>
              </a:rPr>
            </a:br>
            <a:endParaRPr lang="en-US" sz="4800" dirty="0">
              <a:solidFill>
                <a:srgbClr val="FFFFFF"/>
              </a:solidFill>
            </a:endParaRPr>
          </a:p>
        </p:txBody>
      </p:sp>
      <p:sp>
        <p:nvSpPr>
          <p:cNvPr id="3" name="Subtitle 2">
            <a:extLst>
              <a:ext uri="{FF2B5EF4-FFF2-40B4-BE49-F238E27FC236}">
                <a16:creationId xmlns:a16="http://schemas.microsoft.com/office/drawing/2014/main" id="{CEAEF578-7AD9-40F0-98FB-2636A2FE0621}"/>
              </a:ext>
            </a:extLst>
          </p:cNvPr>
          <p:cNvSpPr>
            <a:spLocks noGrp="1"/>
          </p:cNvSpPr>
          <p:nvPr>
            <p:ph type="subTitle" idx="1"/>
          </p:nvPr>
        </p:nvSpPr>
        <p:spPr>
          <a:xfrm>
            <a:off x="1350682" y="4870824"/>
            <a:ext cx="10005951" cy="1458258"/>
          </a:xfrm>
        </p:spPr>
        <p:txBody>
          <a:bodyPr anchor="ctr">
            <a:normAutofit/>
          </a:bodyPr>
          <a:lstStyle/>
          <a:p>
            <a:pPr algn="l"/>
            <a:r>
              <a:rPr lang="en-US" dirty="0"/>
              <a:t>Partner Relations – August 18, 2022</a:t>
            </a:r>
          </a:p>
        </p:txBody>
      </p:sp>
    </p:spTree>
    <p:extLst>
      <p:ext uri="{BB962C8B-B14F-4D97-AF65-F5344CB8AC3E}">
        <p14:creationId xmlns:p14="http://schemas.microsoft.com/office/powerpoint/2010/main" val="391835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Application for Assistance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63850038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417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635000" y="640823"/>
            <a:ext cx="3418659" cy="5583148"/>
          </a:xfrm>
        </p:spPr>
        <p:txBody>
          <a:bodyPr anchor="ctr">
            <a:normAutofit/>
          </a:bodyPr>
          <a:lstStyle/>
          <a:p>
            <a:r>
              <a:rPr lang="en-US" sz="5400" dirty="0"/>
              <a:t>Designati</a:t>
            </a:r>
            <a:r>
              <a:rPr lang="en-US" sz="4800" dirty="0"/>
              <a:t>on</a:t>
            </a:r>
            <a:r>
              <a:rPr lang="en-US" sz="5400" dirty="0"/>
              <a:t>	</a:t>
            </a:r>
          </a:p>
        </p:txBody>
      </p:sp>
      <p:sp>
        <p:nvSpPr>
          <p:cNvPr id="2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0880798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01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635000" y="640823"/>
            <a:ext cx="3418659" cy="5583148"/>
          </a:xfrm>
        </p:spPr>
        <p:txBody>
          <a:bodyPr anchor="ctr">
            <a:normAutofit/>
          </a:bodyPr>
          <a:lstStyle/>
          <a:p>
            <a:r>
              <a:rPr lang="en-US" sz="5400" dirty="0"/>
              <a:t>Provider Referrals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252937026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19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2192784" y="2654490"/>
            <a:ext cx="1917577" cy="1535770"/>
          </a:xfrm>
        </p:spPr>
        <p:txBody>
          <a:bodyPr vert="horz" lIns="91440" tIns="45720" rIns="91440" bIns="45720" rtlCol="0" anchor="t">
            <a:normAutofit/>
          </a:bodyPr>
          <a:lstStyle/>
          <a:p>
            <a:pPr algn="r"/>
            <a:r>
              <a:rPr lang="en-US" sz="4800" dirty="0">
                <a:solidFill>
                  <a:srgbClr val="FFFFFF"/>
                </a:solidFill>
              </a:rPr>
              <a:t>SNAP</a:t>
            </a:r>
            <a:br>
              <a:rPr lang="en-US" sz="4800" dirty="0">
                <a:solidFill>
                  <a:srgbClr val="FFFFFF"/>
                </a:solidFill>
              </a:rPr>
            </a:br>
            <a:r>
              <a:rPr lang="en-US" sz="4800" dirty="0">
                <a:solidFill>
                  <a:srgbClr val="FFFFFF"/>
                </a:solidFill>
              </a:rPr>
              <a:t>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0666023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796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Important Reminders</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298902822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37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Partner Site’s Role</a:t>
            </a:r>
          </a:p>
        </p:txBody>
      </p:sp>
      <p:graphicFrame>
        <p:nvGraphicFramePr>
          <p:cNvPr id="29" name="Content Placeholder 2">
            <a:extLst>
              <a:ext uri="{FF2B5EF4-FFF2-40B4-BE49-F238E27FC236}">
                <a16:creationId xmlns:a16="http://schemas.microsoft.com/office/drawing/2014/main" id="{CCD04131-7263-58BF-A319-4518D934CD0C}"/>
              </a:ext>
            </a:extLst>
          </p:cNvPr>
          <p:cNvGraphicFramePr/>
          <p:nvPr>
            <p:extLst>
              <p:ext uri="{D42A27DB-BD31-4B8C-83A1-F6EECF244321}">
                <p14:modId xmlns:p14="http://schemas.microsoft.com/office/powerpoint/2010/main" val="9439677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647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Partner Relations Role</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638756812"/>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819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069789" y="2957804"/>
            <a:ext cx="2167934" cy="1884784"/>
          </a:xfrm>
        </p:spPr>
        <p:txBody>
          <a:bodyPr vert="horz" lIns="91440" tIns="45720" rIns="91440" bIns="45720" rtlCol="0" anchor="t">
            <a:normAutofit/>
          </a:bodyPr>
          <a:lstStyle/>
          <a:p>
            <a:pPr algn="r"/>
            <a:r>
              <a:rPr lang="en-US" sz="4800" dirty="0">
                <a:solidFill>
                  <a:srgbClr val="FFFFFF"/>
                </a:solidFill>
              </a:rPr>
              <a:t>Did you </a:t>
            </a:r>
            <a:br>
              <a:rPr lang="en-US" sz="4800" dirty="0">
                <a:solidFill>
                  <a:srgbClr val="FFFFFF"/>
                </a:solidFill>
              </a:rPr>
            </a:br>
            <a:r>
              <a:rPr lang="en-US" sz="4800" dirty="0">
                <a:solidFill>
                  <a:srgbClr val="FFFFFF"/>
                </a:solidFill>
              </a:rPr>
              <a:t>Know….</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17435709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09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Application</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20441681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865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Expedited </a:t>
            </a:r>
            <a:br>
              <a:rPr lang="en-US" sz="4000" dirty="0">
                <a:solidFill>
                  <a:srgbClr val="FFFFFF"/>
                </a:solidFill>
              </a:rPr>
            </a:br>
            <a:r>
              <a:rPr lang="en-US" sz="4000" dirty="0">
                <a:solidFill>
                  <a:srgbClr val="FFFFFF"/>
                </a:solidFill>
              </a:rPr>
              <a:t>Services</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25537348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78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dirty="0">
                <a:solidFill>
                  <a:srgbClr val="FFFFFF"/>
                </a:solidFill>
              </a:rPr>
              <a:t>Partner Relations Unit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63203493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355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Eligibility </a:t>
            </a:r>
            <a:br>
              <a:rPr lang="en-US" sz="4000" dirty="0">
                <a:solidFill>
                  <a:srgbClr val="FFFFFF"/>
                </a:solidFill>
              </a:rPr>
            </a:br>
            <a:r>
              <a:rPr lang="en-US" sz="4000" dirty="0">
                <a:solidFill>
                  <a:srgbClr val="FFFFFF"/>
                </a:solidFill>
              </a:rPr>
              <a:t>Interview</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81409220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187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069788" y="2654490"/>
            <a:ext cx="2836387" cy="2325883"/>
          </a:xfrm>
        </p:spPr>
        <p:txBody>
          <a:bodyPr vert="horz" lIns="91440" tIns="45720" rIns="91440" bIns="45720" rtlCol="0" anchor="t">
            <a:normAutofit/>
          </a:bodyPr>
          <a:lstStyle/>
          <a:p>
            <a:pPr algn="r"/>
            <a:r>
              <a:rPr lang="en-US" sz="2800" dirty="0">
                <a:solidFill>
                  <a:srgbClr val="FFFFFF"/>
                </a:solidFill>
              </a:rPr>
              <a:t>Authorized</a:t>
            </a:r>
            <a:br>
              <a:rPr lang="en-US" sz="4800" dirty="0">
                <a:solidFill>
                  <a:srgbClr val="FFFFFF"/>
                </a:solidFill>
              </a:rPr>
            </a:br>
            <a:r>
              <a:rPr lang="en-US" sz="4800" dirty="0">
                <a:solidFill>
                  <a:srgbClr val="FFFFFF"/>
                </a:solidFill>
              </a:rPr>
              <a:t> </a:t>
            </a:r>
            <a:r>
              <a:rPr lang="en-US" sz="2800" dirty="0">
                <a:solidFill>
                  <a:srgbClr val="FFFFFF"/>
                </a:solidFill>
              </a:rPr>
              <a:t>Representative</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92376279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54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78CBA0-EBCE-4F04-B180-157E6542EFBA}"/>
              </a:ext>
            </a:extLst>
          </p:cNvPr>
          <p:cNvSpPr>
            <a:spLocks noGrp="1"/>
          </p:cNvSpPr>
          <p:nvPr>
            <p:ph type="title"/>
          </p:nvPr>
        </p:nvSpPr>
        <p:spPr>
          <a:xfrm>
            <a:off x="952500" y="457199"/>
            <a:ext cx="4494652" cy="3465177"/>
          </a:xfrm>
        </p:spPr>
        <p:txBody>
          <a:bodyPr vert="horz" lIns="91440" tIns="45720" rIns="91440" bIns="45720" rtlCol="0" anchor="b">
            <a:normAutofit/>
          </a:bodyPr>
          <a:lstStyle/>
          <a:p>
            <a:r>
              <a:rPr lang="en-US" sz="4400" dirty="0">
                <a:solidFill>
                  <a:srgbClr val="FFFFFF"/>
                </a:solidFill>
              </a:rPr>
              <a:t>The form must be  endorsed by the client</a:t>
            </a:r>
          </a:p>
        </p:txBody>
      </p:sp>
      <p:pic>
        <p:nvPicPr>
          <p:cNvPr id="6" name="Picture 5">
            <a:extLst>
              <a:ext uri="{FF2B5EF4-FFF2-40B4-BE49-F238E27FC236}">
                <a16:creationId xmlns:a16="http://schemas.microsoft.com/office/drawing/2014/main" id="{4E98280E-3133-415C-A803-07C9C2806E6C}"/>
              </a:ext>
            </a:extLst>
          </p:cNvPr>
          <p:cNvPicPr>
            <a:picLocks noChangeAspect="1"/>
          </p:cNvPicPr>
          <p:nvPr/>
        </p:nvPicPr>
        <p:blipFill rotWithShape="1">
          <a:blip r:embed="rId2"/>
          <a:srcRect r="-4" b="7423"/>
          <a:stretch/>
        </p:blipFill>
        <p:spPr>
          <a:xfrm>
            <a:off x="6599806" y="223935"/>
            <a:ext cx="5194088" cy="6346210"/>
          </a:xfrm>
          <a:prstGeom prst="rect">
            <a:avLst/>
          </a:prstGeom>
        </p:spPr>
      </p:pic>
      <p:sp>
        <p:nvSpPr>
          <p:cNvPr id="4" name="Text Placeholder 3">
            <a:extLst>
              <a:ext uri="{FF2B5EF4-FFF2-40B4-BE49-F238E27FC236}">
                <a16:creationId xmlns:a16="http://schemas.microsoft.com/office/drawing/2014/main" id="{EA348F4E-8721-464C-AB38-83414420672D}"/>
              </a:ext>
            </a:extLst>
          </p:cNvPr>
          <p:cNvSpPr>
            <a:spLocks noGrp="1"/>
          </p:cNvSpPr>
          <p:nvPr>
            <p:ph type="body" sz="half" idx="2"/>
          </p:nvPr>
        </p:nvSpPr>
        <p:spPr>
          <a:xfrm>
            <a:off x="4581728" y="-35580"/>
            <a:ext cx="1837734" cy="45719"/>
          </a:xfrm>
        </p:spPr>
        <p:txBody>
          <a:bodyPr vert="horz" lIns="91440" tIns="45720" rIns="91440" bIns="45720" rtlCol="0" anchor="ctr">
            <a:normAutofit fontScale="25000" lnSpcReduction="20000"/>
          </a:bodyPr>
          <a:lstStyle/>
          <a:p>
            <a:endParaRPr lang="en-US" sz="2000" dirty="0"/>
          </a:p>
        </p:txBody>
      </p:sp>
    </p:spTree>
    <p:extLst>
      <p:ext uri="{BB962C8B-B14F-4D97-AF65-F5344CB8AC3E}">
        <p14:creationId xmlns:p14="http://schemas.microsoft.com/office/powerpoint/2010/main" val="5899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952500" y="457199"/>
            <a:ext cx="4494652" cy="3465177"/>
          </a:xfrm>
        </p:spPr>
        <p:txBody>
          <a:bodyPr vert="horz" lIns="91440" tIns="45720" rIns="91440" bIns="45720" rtlCol="0" anchor="b">
            <a:normAutofit/>
          </a:bodyPr>
          <a:lstStyle/>
          <a:p>
            <a:r>
              <a:rPr lang="en-US" dirty="0">
                <a:solidFill>
                  <a:srgbClr val="FFFFFF"/>
                </a:solidFill>
              </a:rPr>
              <a:t>Password Reset and Interviews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277316316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8557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952500" y="457199"/>
            <a:ext cx="4494652" cy="3465177"/>
          </a:xfrm>
        </p:spPr>
        <p:txBody>
          <a:bodyPr vert="horz" lIns="91440" tIns="45720" rIns="91440" bIns="45720" rtlCol="0" anchor="b">
            <a:normAutofit/>
          </a:bodyPr>
          <a:lstStyle/>
          <a:p>
            <a:r>
              <a:rPr lang="en-US" dirty="0">
                <a:solidFill>
                  <a:srgbClr val="FFFFFF"/>
                </a:solidFill>
              </a:rPr>
              <a:t>Designated Rep</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2542158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137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02A419-1915-49C3-90D6-713AB8FD1F92}"/>
              </a:ext>
            </a:extLst>
          </p:cNvPr>
          <p:cNvSpPr>
            <a:spLocks noGrp="1"/>
          </p:cNvSpPr>
          <p:nvPr>
            <p:ph type="title"/>
          </p:nvPr>
        </p:nvSpPr>
        <p:spPr>
          <a:xfrm>
            <a:off x="952500" y="457199"/>
            <a:ext cx="4494652" cy="3465177"/>
          </a:xfrm>
        </p:spPr>
        <p:txBody>
          <a:bodyPr vert="horz" lIns="91440" tIns="45720" rIns="91440" bIns="45720" rtlCol="0" anchor="b">
            <a:normAutofit/>
          </a:bodyPr>
          <a:lstStyle/>
          <a:p>
            <a:r>
              <a:rPr lang="en-US" sz="4400" dirty="0">
                <a:solidFill>
                  <a:srgbClr val="FFFFFF"/>
                </a:solidFill>
              </a:rPr>
              <a:t>The form must be endorsed by the client</a:t>
            </a:r>
          </a:p>
        </p:txBody>
      </p:sp>
      <p:pic>
        <p:nvPicPr>
          <p:cNvPr id="6" name="Picture 5">
            <a:extLst>
              <a:ext uri="{FF2B5EF4-FFF2-40B4-BE49-F238E27FC236}">
                <a16:creationId xmlns:a16="http://schemas.microsoft.com/office/drawing/2014/main" id="{EC7D267B-F643-4822-9CF4-C7B88B6D7BF0}"/>
              </a:ext>
            </a:extLst>
          </p:cNvPr>
          <p:cNvPicPr>
            <a:picLocks noChangeAspect="1"/>
          </p:cNvPicPr>
          <p:nvPr/>
        </p:nvPicPr>
        <p:blipFill rotWithShape="1">
          <a:blip r:embed="rId2"/>
          <a:srcRect r="-4" b="3528"/>
          <a:stretch/>
        </p:blipFill>
        <p:spPr>
          <a:xfrm>
            <a:off x="6472964" y="177282"/>
            <a:ext cx="5718271" cy="6522098"/>
          </a:xfrm>
          <a:prstGeom prst="rect">
            <a:avLst/>
          </a:prstGeom>
        </p:spPr>
      </p:pic>
      <p:sp>
        <p:nvSpPr>
          <p:cNvPr id="4" name="Text Placeholder 3">
            <a:extLst>
              <a:ext uri="{FF2B5EF4-FFF2-40B4-BE49-F238E27FC236}">
                <a16:creationId xmlns:a16="http://schemas.microsoft.com/office/drawing/2014/main" id="{F2D1EBEF-3CF7-41D0-8FA2-068B8798AFA9}"/>
              </a:ext>
            </a:extLst>
          </p:cNvPr>
          <p:cNvSpPr>
            <a:spLocks noGrp="1"/>
          </p:cNvSpPr>
          <p:nvPr>
            <p:ph type="body" sz="half" idx="2"/>
          </p:nvPr>
        </p:nvSpPr>
        <p:spPr>
          <a:xfrm flipV="1">
            <a:off x="4581727" y="-149289"/>
            <a:ext cx="3025303" cy="65313"/>
          </a:xfrm>
        </p:spPr>
        <p:txBody>
          <a:bodyPr vert="horz" lIns="91440" tIns="45720" rIns="91440" bIns="45720" rtlCol="0" anchor="ctr">
            <a:normAutofit fontScale="25000" lnSpcReduction="20000"/>
          </a:bodyPr>
          <a:lstStyle/>
          <a:p>
            <a:pPr indent="-228600">
              <a:buFont typeface="Arial" panose="020B0604020202020204" pitchFamily="34" charset="0"/>
              <a:buChar char="•"/>
            </a:pPr>
            <a:endParaRPr lang="en-US" sz="500" dirty="0"/>
          </a:p>
          <a:p>
            <a:pPr indent="-228600">
              <a:buFont typeface="Arial" panose="020B0604020202020204" pitchFamily="34" charset="0"/>
              <a:buChar char="•"/>
            </a:pPr>
            <a:endParaRPr lang="en-US" sz="500" dirty="0"/>
          </a:p>
        </p:txBody>
      </p:sp>
    </p:spTree>
    <p:extLst>
      <p:ext uri="{BB962C8B-B14F-4D97-AF65-F5344CB8AC3E}">
        <p14:creationId xmlns:p14="http://schemas.microsoft.com/office/powerpoint/2010/main" val="221882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3-year Retention</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5353488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16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E2763-7FDB-44F5-8FF6-9533471880AD}"/>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Temporary Cash Assistance</a:t>
            </a:r>
          </a:p>
        </p:txBody>
      </p:sp>
      <p:graphicFrame>
        <p:nvGraphicFramePr>
          <p:cNvPr id="5" name="Content Placeholder 2">
            <a:extLst>
              <a:ext uri="{FF2B5EF4-FFF2-40B4-BE49-F238E27FC236}">
                <a16:creationId xmlns:a16="http://schemas.microsoft.com/office/drawing/2014/main" id="{C379F5A9-BD84-5105-F36F-C872E24B08D4}"/>
              </a:ext>
            </a:extLst>
          </p:cNvPr>
          <p:cNvGraphicFramePr>
            <a:graphicFrameLocks noGrp="1"/>
          </p:cNvGraphicFramePr>
          <p:nvPr>
            <p:ph idx="1"/>
            <p:extLst>
              <p:ext uri="{D42A27DB-BD31-4B8C-83A1-F6EECF244321}">
                <p14:modId xmlns:p14="http://schemas.microsoft.com/office/powerpoint/2010/main" val="52109415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169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Program Description</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36191654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0398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Technical Requirements</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284265637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224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6">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235AE1B-2087-43C1-B27E-D0306C72ED0B}"/>
              </a:ext>
            </a:extLst>
          </p:cNvPr>
          <p:cNvSpPr>
            <a:spLocks noGrp="1"/>
          </p:cNvSpPr>
          <p:nvPr>
            <p:ph type="title"/>
          </p:nvPr>
        </p:nvSpPr>
        <p:spPr>
          <a:xfrm>
            <a:off x="630936" y="684915"/>
            <a:ext cx="4651076" cy="1951075"/>
          </a:xfrm>
          <a:noFill/>
        </p:spPr>
        <p:txBody>
          <a:bodyPr vert="horz" lIns="91440" tIns="45720" rIns="91440" bIns="45720" rtlCol="0" anchor="t">
            <a:normAutofit/>
          </a:bodyPr>
          <a:lstStyle/>
          <a:p>
            <a:r>
              <a:rPr lang="en-US" sz="4800" dirty="0">
                <a:solidFill>
                  <a:schemeClr val="bg1"/>
                </a:solidFill>
              </a:rPr>
              <a:t>HOPE Florida</a:t>
            </a:r>
          </a:p>
        </p:txBody>
      </p:sp>
      <p:sp>
        <p:nvSpPr>
          <p:cNvPr id="4" name="Text Placeholder 3">
            <a:extLst>
              <a:ext uri="{FF2B5EF4-FFF2-40B4-BE49-F238E27FC236}">
                <a16:creationId xmlns:a16="http://schemas.microsoft.com/office/drawing/2014/main" id="{5A60A0F7-68A4-442D-AC0F-C231C82DDB6F}"/>
              </a:ext>
            </a:extLst>
          </p:cNvPr>
          <p:cNvSpPr>
            <a:spLocks noGrp="1"/>
          </p:cNvSpPr>
          <p:nvPr>
            <p:ph type="body" sz="half" idx="2"/>
          </p:nvPr>
        </p:nvSpPr>
        <p:spPr>
          <a:xfrm>
            <a:off x="4590080" y="167951"/>
            <a:ext cx="6570107" cy="2468057"/>
          </a:xfrm>
          <a:noFill/>
        </p:spPr>
        <p:txBody>
          <a:bodyPr vert="horz" lIns="91440" tIns="45720" rIns="91440" bIns="45720" rtlCol="0" anchor="t">
            <a:normAutofit/>
          </a:bodyPr>
          <a:lstStyle/>
          <a:p>
            <a:pPr indent="-228600">
              <a:buFont typeface="Arial" panose="020B0604020202020204" pitchFamily="34" charset="0"/>
              <a:buChar char="•"/>
            </a:pPr>
            <a:endParaRPr lang="en-US" sz="700" dirty="0">
              <a:solidFill>
                <a:schemeClr val="bg1"/>
              </a:solidFill>
            </a:endParaRPr>
          </a:p>
          <a:p>
            <a:pPr marL="285750" indent="-228600">
              <a:buFont typeface="Arial" panose="020B0604020202020204" pitchFamily="34" charset="0"/>
              <a:buChar char="•"/>
            </a:pPr>
            <a:r>
              <a:rPr lang="en-US" sz="1800" dirty="0">
                <a:solidFill>
                  <a:schemeClr val="bg1"/>
                </a:solidFill>
              </a:rPr>
              <a:t>Public Assistance customers</a:t>
            </a:r>
          </a:p>
          <a:p>
            <a:pPr marL="285750" indent="-228600">
              <a:buFont typeface="Arial" panose="020B0604020202020204" pitchFamily="34" charset="0"/>
              <a:buChar char="•"/>
            </a:pPr>
            <a:r>
              <a:rPr lang="en-US" sz="1800" dirty="0">
                <a:solidFill>
                  <a:schemeClr val="bg1"/>
                </a:solidFill>
              </a:rPr>
              <a:t>Children aging out of foster care</a:t>
            </a:r>
          </a:p>
          <a:p>
            <a:pPr marL="285750" indent="-228600">
              <a:buFont typeface="Arial" panose="020B0604020202020204" pitchFamily="34" charset="0"/>
              <a:buChar char="•"/>
            </a:pPr>
            <a:r>
              <a:rPr lang="en-US" sz="1800" dirty="0">
                <a:solidFill>
                  <a:schemeClr val="bg1"/>
                </a:solidFill>
              </a:rPr>
              <a:t>Pregnant mothers contending with substance use disorders</a:t>
            </a:r>
          </a:p>
          <a:p>
            <a:pPr marL="285750" indent="-228600">
              <a:buFont typeface="Arial" panose="020B0604020202020204" pitchFamily="34" charset="0"/>
              <a:buChar char="•"/>
            </a:pPr>
            <a:r>
              <a:rPr lang="en-US" sz="1800" dirty="0">
                <a:solidFill>
                  <a:schemeClr val="bg1"/>
                </a:solidFill>
              </a:rPr>
              <a:t>Parents and families who need assistance</a:t>
            </a:r>
          </a:p>
          <a:p>
            <a:pPr marL="285750" indent="-228600">
              <a:buFont typeface="Arial" panose="020B0604020202020204" pitchFamily="34" charset="0"/>
              <a:buChar char="•"/>
            </a:pPr>
            <a:r>
              <a:rPr lang="en-US" sz="1800" dirty="0">
                <a:solidFill>
                  <a:schemeClr val="bg1"/>
                </a:solidFill>
              </a:rPr>
              <a:t>Call 850-300-HOPE to connect to a Navigator</a:t>
            </a:r>
          </a:p>
          <a:p>
            <a:pPr marL="285750" indent="-228600">
              <a:buFont typeface="Arial" panose="020B0604020202020204" pitchFamily="34" charset="0"/>
              <a:buChar char="•"/>
            </a:pPr>
            <a:r>
              <a:rPr lang="en-US" sz="1800" dirty="0">
                <a:solidFill>
                  <a:schemeClr val="bg1"/>
                </a:solidFill>
              </a:rPr>
              <a:t>www.MyFloridaMyFamily.com</a:t>
            </a:r>
          </a:p>
        </p:txBody>
      </p:sp>
      <p:sp>
        <p:nvSpPr>
          <p:cNvPr id="27" name="Rectangle 26">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 name="Picture Placeholder 9" descr="A white and blue sign&#10;&#10;Description automatically generated with low confidence">
            <a:extLst>
              <a:ext uri="{FF2B5EF4-FFF2-40B4-BE49-F238E27FC236}">
                <a16:creationId xmlns:a16="http://schemas.microsoft.com/office/drawing/2014/main" id="{4CDD6175-34D6-4BE3-8F0E-6C993F5B859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4221" r="-1" b="6861"/>
          <a:stretch/>
        </p:blipFill>
        <p:spPr>
          <a:xfrm>
            <a:off x="629638" y="2708781"/>
            <a:ext cx="10848063" cy="3496632"/>
          </a:xfrm>
          <a:prstGeom prst="rect">
            <a:avLst/>
          </a:prstGeom>
        </p:spPr>
      </p:pic>
      <p:grpSp>
        <p:nvGrpSpPr>
          <p:cNvPr id="43" name="Group 4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2852760"/>
            <a:ext cx="304800" cy="429768"/>
            <a:chOff x="215328" y="-46937"/>
            <a:chExt cx="304800" cy="2773841"/>
          </a:xfrm>
        </p:grpSpPr>
        <p:cxnSp>
          <p:nvCxnSpPr>
            <p:cNvPr id="44" name="Straight Connector 4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114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Relative Caregiver Program</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6264556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785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Relocation Assistance</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2308442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47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Up-Front Diversion</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5622724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1411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Cash Severance Benefit</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40327094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890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F5AAC6F-F512-4496-BC5A-05CAD329B492}"/>
              </a:ext>
            </a:extLst>
          </p:cNvPr>
          <p:cNvPicPr>
            <a:picLocks noChangeAspect="1"/>
          </p:cNvPicPr>
          <p:nvPr/>
        </p:nvPicPr>
        <p:blipFill>
          <a:blip r:embed="rId2"/>
          <a:stretch>
            <a:fillRect/>
          </a:stretch>
        </p:blipFill>
        <p:spPr>
          <a:xfrm>
            <a:off x="812799" y="457200"/>
            <a:ext cx="10566401" cy="5943600"/>
          </a:xfrm>
          <a:prstGeom prst="rect">
            <a:avLst/>
          </a:prstGeom>
        </p:spPr>
      </p:pic>
    </p:spTree>
    <p:extLst>
      <p:ext uri="{BB962C8B-B14F-4D97-AF65-F5344CB8AC3E}">
        <p14:creationId xmlns:p14="http://schemas.microsoft.com/office/powerpoint/2010/main" val="2986150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25443CB-5C46-402A-8B7B-1BC56008838A}"/>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Additional Questions by Community Partners should be submitted to Partner Relations</a:t>
            </a:r>
          </a:p>
        </p:txBody>
      </p:sp>
      <p:sp>
        <p:nvSpPr>
          <p:cNvPr id="3" name="Text Placeholder 2">
            <a:extLst>
              <a:ext uri="{FF2B5EF4-FFF2-40B4-BE49-F238E27FC236}">
                <a16:creationId xmlns:a16="http://schemas.microsoft.com/office/drawing/2014/main" id="{1F76F0EC-DAAB-4457-8286-524B348F5591}"/>
              </a:ext>
            </a:extLst>
          </p:cNvPr>
          <p:cNvSpPr>
            <a:spLocks noGrp="1"/>
          </p:cNvSpPr>
          <p:nvPr>
            <p:ph type="body" idx="1"/>
          </p:nvPr>
        </p:nvSpPr>
        <p:spPr>
          <a:xfrm>
            <a:off x="1350682" y="4398682"/>
            <a:ext cx="10005951" cy="2459318"/>
          </a:xfrm>
        </p:spPr>
        <p:txBody>
          <a:bodyPr vert="horz" lIns="91440" tIns="45720" rIns="91440" bIns="45720" rtlCol="0" anchor="ctr">
            <a:normAutofit lnSpcReduction="10000"/>
          </a:bodyPr>
          <a:lstStyle/>
          <a:p>
            <a:pPr marR="0"/>
            <a:r>
              <a:rPr lang="en-US" sz="1200" b="1" u="sng" kern="1200" dirty="0">
                <a:solidFill>
                  <a:schemeClr val="tx1"/>
                </a:solidFill>
                <a:effectLst/>
                <a:latin typeface="+mn-lt"/>
                <a:ea typeface="+mn-ea"/>
                <a:cs typeface="+mn-cs"/>
              </a:rPr>
              <a:t>Submitting Inquiries</a:t>
            </a:r>
            <a:endParaRPr lang="en-US" sz="1200" kern="1200" dirty="0">
              <a:solidFill>
                <a:schemeClr val="tx1"/>
              </a:solidFill>
              <a:effectLst/>
              <a:latin typeface="+mn-lt"/>
              <a:ea typeface="+mn-ea"/>
              <a:cs typeface="+mn-cs"/>
            </a:endParaRPr>
          </a:p>
          <a:p>
            <a:pPr marR="0" lvl="0">
              <a:spcAft>
                <a:spcPts val="0"/>
              </a:spcAft>
            </a:pPr>
            <a:r>
              <a:rPr lang="en-US" sz="1200" kern="1200" dirty="0">
                <a:solidFill>
                  <a:schemeClr val="tx1"/>
                </a:solidFill>
                <a:effectLst/>
                <a:latin typeface="+mn-lt"/>
                <a:ea typeface="+mn-ea"/>
                <a:cs typeface="+mn-cs"/>
              </a:rPr>
              <a:t>To submit an inquiry, the community partner will use the URL located at </a:t>
            </a:r>
            <a:r>
              <a:rPr lang="en-US" sz="1200" u="sng" kern="1200" dirty="0">
                <a:solidFill>
                  <a:schemeClr val="tx1"/>
                </a:solidFill>
                <a:effectLst/>
                <a:latin typeface="+mn-lt"/>
                <a:ea typeface="+mn-ea"/>
                <a:cs typeface="+mn-cs"/>
                <a:hlinkClick r:id="rId2"/>
              </a:rPr>
              <a:t>SunCoast Region Partner Relations (smartsheet.com)</a:t>
            </a:r>
            <a:r>
              <a:rPr lang="en-US" sz="1200" kern="1200" dirty="0">
                <a:solidFill>
                  <a:schemeClr val="tx1"/>
                </a:solidFill>
                <a:effectLst/>
                <a:latin typeface="+mn-lt"/>
                <a:ea typeface="+mn-ea"/>
                <a:cs typeface="+mn-cs"/>
              </a:rPr>
              <a:t> and complete the brief form to submit their request directly to the Partner Relations team. </a:t>
            </a:r>
          </a:p>
          <a:p>
            <a:pPr marR="0" lvl="0">
              <a:spcAft>
                <a:spcPts val="0"/>
              </a:spcAft>
            </a:pPr>
            <a:r>
              <a:rPr lang="en-US" sz="1200" kern="1200" dirty="0">
                <a:solidFill>
                  <a:schemeClr val="tx1"/>
                </a:solidFill>
                <a:effectLst/>
                <a:latin typeface="+mn-lt"/>
                <a:ea typeface="+mn-ea"/>
                <a:cs typeface="+mn-cs"/>
              </a:rPr>
              <a:t>The Partner Relations team will screen, assign, and complete the inquiry within one business day. Complex inquiries may require additional time.</a:t>
            </a:r>
          </a:p>
          <a:p>
            <a:pPr marR="0" lvl="0">
              <a:spcAft>
                <a:spcPts val="0"/>
              </a:spcAft>
            </a:pPr>
            <a:r>
              <a:rPr lang="en-US" sz="1200" kern="1200" dirty="0">
                <a:solidFill>
                  <a:schemeClr val="tx1"/>
                </a:solidFill>
                <a:effectLst/>
                <a:latin typeface="+mn-lt"/>
                <a:ea typeface="+mn-ea"/>
                <a:cs typeface="+mn-cs"/>
              </a:rPr>
              <a:t>If the inquiry cannot be addressed, a member of the team will contact the community partner to discuss next steps and direct the partner to the appropriate department or unit to assist. The team will respond to the community partner inquiry from the email address </a:t>
            </a:r>
            <a:r>
              <a:rPr lang="en-US" sz="1200" u="sng" kern="1200" dirty="0">
                <a:solidFill>
                  <a:schemeClr val="tx1"/>
                </a:solidFill>
                <a:effectLst/>
                <a:latin typeface="+mn-lt"/>
                <a:ea typeface="+mn-ea"/>
                <a:cs typeface="+mn-cs"/>
                <a:hlinkClick r:id="rId3"/>
              </a:rPr>
              <a:t>SCR.ESS.PartnerRelations@myflfamilies.com</a:t>
            </a:r>
            <a:endParaRPr lang="en-US" sz="1200" kern="1200" dirty="0">
              <a:solidFill>
                <a:schemeClr val="tx1"/>
              </a:solidFill>
              <a:effectLst/>
              <a:latin typeface="+mn-lt"/>
              <a:ea typeface="+mn-ea"/>
              <a:cs typeface="+mn-cs"/>
            </a:endParaRPr>
          </a:p>
          <a:p>
            <a:pPr marR="0" lvl="0">
              <a:spcAft>
                <a:spcPts val="0"/>
              </a:spcAft>
            </a:pPr>
            <a:r>
              <a:rPr lang="en-US" sz="1200" kern="1200" dirty="0">
                <a:solidFill>
                  <a:schemeClr val="tx1"/>
                </a:solidFill>
                <a:effectLst/>
                <a:latin typeface="+mn-lt"/>
                <a:ea typeface="+mn-ea"/>
                <a:cs typeface="+mn-cs"/>
              </a:rPr>
              <a:t>Subsequent or follow-up questions to the initial request should be sent to the Partner Relations email account. A new URL request </a:t>
            </a:r>
            <a:r>
              <a:rPr lang="en-US" sz="1200" b="1" kern="1200" dirty="0">
                <a:solidFill>
                  <a:schemeClr val="tx1"/>
                </a:solidFill>
                <a:effectLst/>
                <a:latin typeface="+mn-lt"/>
                <a:ea typeface="+mn-ea"/>
                <a:cs typeface="+mn-cs"/>
              </a:rPr>
              <a:t>does not</a:t>
            </a:r>
            <a:r>
              <a:rPr lang="en-US" sz="1200" kern="1200" dirty="0">
                <a:solidFill>
                  <a:schemeClr val="tx1"/>
                </a:solidFill>
                <a:effectLst/>
                <a:latin typeface="+mn-lt"/>
                <a:ea typeface="+mn-ea"/>
                <a:cs typeface="+mn-cs"/>
              </a:rPr>
              <a:t> need to be submitted. </a:t>
            </a:r>
          </a:p>
          <a:p>
            <a:pPr marR="0" lvl="0">
              <a:spcAft>
                <a:spcPts val="0"/>
              </a:spcAft>
            </a:pPr>
            <a:r>
              <a:rPr lang="en-US" sz="1200" kern="1200" dirty="0">
                <a:solidFill>
                  <a:schemeClr val="tx1"/>
                </a:solidFill>
                <a:effectLst/>
                <a:latin typeface="+mn-lt"/>
                <a:ea typeface="+mn-ea"/>
                <a:cs typeface="+mn-cs"/>
              </a:rPr>
              <a:t>All </a:t>
            </a:r>
            <a:r>
              <a:rPr lang="en-US" sz="1200" b="1" kern="1200" dirty="0">
                <a:solidFill>
                  <a:schemeClr val="tx1"/>
                </a:solidFill>
                <a:effectLst/>
                <a:latin typeface="+mn-lt"/>
                <a:ea typeface="+mn-ea"/>
                <a:cs typeface="+mn-cs"/>
              </a:rPr>
              <a:t>new inquiries</a:t>
            </a:r>
            <a:r>
              <a:rPr lang="en-US" sz="1200" kern="1200" dirty="0">
                <a:solidFill>
                  <a:schemeClr val="tx1"/>
                </a:solidFill>
                <a:effectLst/>
                <a:latin typeface="+mn-lt"/>
                <a:ea typeface="+mn-ea"/>
                <a:cs typeface="+mn-cs"/>
              </a:rPr>
              <a:t> should be submitted through the URL.</a:t>
            </a:r>
          </a:p>
          <a:p>
            <a:pPr marR="0" lvl="0">
              <a:spcAft>
                <a:spcPts val="0"/>
              </a:spcAft>
            </a:pPr>
            <a:r>
              <a:rPr lang="en-US" sz="1200" dirty="0">
                <a:solidFill>
                  <a:schemeClr val="tx1"/>
                </a:solidFill>
              </a:rPr>
              <a:t>Organizations who are not existing DCF Community Partners may reach out to </a:t>
            </a:r>
            <a:r>
              <a:rPr lang="en-US" sz="1200" dirty="0">
                <a:solidFill>
                  <a:schemeClr val="tx1"/>
                </a:solidFill>
                <a:hlinkClick r:id="rId4"/>
              </a:rPr>
              <a:t>Christine.McKee@myflfamilies.com</a:t>
            </a:r>
            <a:r>
              <a:rPr lang="en-US" sz="1200" dirty="0">
                <a:solidFill>
                  <a:schemeClr val="tx1"/>
                </a:solidFill>
              </a:rPr>
              <a:t> for additional information.</a:t>
            </a:r>
            <a:endParaRPr lang="en-US" sz="1200" kern="1200" dirty="0">
              <a:solidFill>
                <a:schemeClr val="tx1"/>
              </a:solidFill>
              <a:effectLst/>
              <a:latin typeface="+mn-lt"/>
              <a:ea typeface="+mn-ea"/>
              <a:cs typeface="+mn-cs"/>
            </a:endParaRPr>
          </a:p>
          <a:p>
            <a:endParaRPr lang="en-US" sz="600" kern="1200" dirty="0">
              <a:solidFill>
                <a:schemeClr val="tx1"/>
              </a:solidFill>
              <a:latin typeface="+mn-lt"/>
              <a:ea typeface="+mn-ea"/>
              <a:cs typeface="+mn-cs"/>
            </a:endParaRPr>
          </a:p>
        </p:txBody>
      </p:sp>
    </p:spTree>
    <p:extLst>
      <p:ext uri="{BB962C8B-B14F-4D97-AF65-F5344CB8AC3E}">
        <p14:creationId xmlns:p14="http://schemas.microsoft.com/office/powerpoint/2010/main" val="321975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C5DEDE4-B19E-46EE-BFCE-14D4498F4325}"/>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Family Related Medicaid Program	</a:t>
            </a:r>
          </a:p>
        </p:txBody>
      </p:sp>
      <p:graphicFrame>
        <p:nvGraphicFramePr>
          <p:cNvPr id="5" name="Content Placeholder 2">
            <a:extLst>
              <a:ext uri="{FF2B5EF4-FFF2-40B4-BE49-F238E27FC236}">
                <a16:creationId xmlns:a16="http://schemas.microsoft.com/office/drawing/2014/main" id="{296690FA-F01B-D0CE-E533-420741CA6DAB}"/>
              </a:ext>
            </a:extLst>
          </p:cNvPr>
          <p:cNvGraphicFramePr>
            <a:graphicFrameLocks noGrp="1"/>
          </p:cNvGraphicFramePr>
          <p:nvPr>
            <p:ph idx="1"/>
            <p:extLst>
              <p:ext uri="{D42A27DB-BD31-4B8C-83A1-F6EECF244321}">
                <p14:modId xmlns:p14="http://schemas.microsoft.com/office/powerpoint/2010/main" val="4147415073"/>
              </p:ext>
            </p:extLst>
          </p:nvPr>
        </p:nvGraphicFramePr>
        <p:xfrm>
          <a:off x="6234329" y="2279018"/>
          <a:ext cx="5314543" cy="3375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205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dirty="0">
                <a:solidFill>
                  <a:srgbClr val="FFFFFF"/>
                </a:solidFill>
              </a:rPr>
              <a:t>Family Related Medicaid Program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396926239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979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0062D0-4CAF-4CFD-8A7B-2CF0082C1849}"/>
              </a:ext>
            </a:extLst>
          </p:cNvPr>
          <p:cNvSpPr>
            <a:spLocks noGrp="1"/>
          </p:cNvSpPr>
          <p:nvPr>
            <p:ph type="title"/>
          </p:nvPr>
        </p:nvSpPr>
        <p:spPr>
          <a:xfrm>
            <a:off x="534473" y="2950387"/>
            <a:ext cx="3052293" cy="3531403"/>
          </a:xfrm>
        </p:spPr>
        <p:txBody>
          <a:bodyPr vert="horz" lIns="91440" tIns="45720" rIns="91440" bIns="45720" rtlCol="0" anchor="t">
            <a:normAutofit/>
          </a:bodyPr>
          <a:lstStyle/>
          <a:p>
            <a:pPr algn="r"/>
            <a:r>
              <a:rPr lang="en-US" sz="4000" dirty="0">
                <a:solidFill>
                  <a:srgbClr val="FFFFFF"/>
                </a:solidFill>
              </a:rPr>
              <a:t>Eligibility Criteria</a:t>
            </a:r>
          </a:p>
        </p:txBody>
      </p:sp>
      <p:graphicFrame>
        <p:nvGraphicFramePr>
          <p:cNvPr id="5" name="Content Placeholder 2">
            <a:extLst>
              <a:ext uri="{FF2B5EF4-FFF2-40B4-BE49-F238E27FC236}">
                <a16:creationId xmlns:a16="http://schemas.microsoft.com/office/drawing/2014/main" id="{2A4E57DE-45CA-030C-3D57-1DA63C2FE90C}"/>
              </a:ext>
            </a:extLst>
          </p:cNvPr>
          <p:cNvGraphicFramePr>
            <a:graphicFrameLocks noGrp="1"/>
          </p:cNvGraphicFramePr>
          <p:nvPr>
            <p:ph idx="1"/>
            <p:extLst>
              <p:ext uri="{D42A27DB-BD31-4B8C-83A1-F6EECF244321}">
                <p14:modId xmlns:p14="http://schemas.microsoft.com/office/powerpoint/2010/main" val="403889289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581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FA635-5516-477F-8A39-3B035F606B41}"/>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dirty="0">
                <a:solidFill>
                  <a:srgbClr val="FFFFFF"/>
                </a:solidFill>
              </a:rPr>
              <a:t>Determining Eligibility	</a:t>
            </a:r>
          </a:p>
        </p:txBody>
      </p:sp>
      <p:graphicFrame>
        <p:nvGraphicFramePr>
          <p:cNvPr id="5" name="Content Placeholder 2">
            <a:extLst>
              <a:ext uri="{FF2B5EF4-FFF2-40B4-BE49-F238E27FC236}">
                <a16:creationId xmlns:a16="http://schemas.microsoft.com/office/drawing/2014/main" id="{D86E0FED-14A8-7266-AD84-800732DDBAAA}"/>
              </a:ext>
            </a:extLst>
          </p:cNvPr>
          <p:cNvGraphicFramePr>
            <a:graphicFrameLocks noGrp="1"/>
          </p:cNvGraphicFramePr>
          <p:nvPr>
            <p:ph idx="1"/>
            <p:extLst>
              <p:ext uri="{D42A27DB-BD31-4B8C-83A1-F6EECF244321}">
                <p14:modId xmlns:p14="http://schemas.microsoft.com/office/powerpoint/2010/main" val="105675536"/>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82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EBF314-B1ED-4D42-A20B-2F2DDEA6BB18}"/>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Continuous Medicaid	</a:t>
            </a:r>
          </a:p>
        </p:txBody>
      </p:sp>
      <p:graphicFrame>
        <p:nvGraphicFramePr>
          <p:cNvPr id="29" name="Content Placeholder 2">
            <a:extLst>
              <a:ext uri="{FF2B5EF4-FFF2-40B4-BE49-F238E27FC236}">
                <a16:creationId xmlns:a16="http://schemas.microsoft.com/office/drawing/2014/main" id="{7DF75E1A-1748-DDC3-CA1E-6B1E5DD7D904}"/>
              </a:ext>
            </a:extLst>
          </p:cNvPr>
          <p:cNvGraphicFramePr>
            <a:graphicFrameLocks noGrp="1"/>
          </p:cNvGraphicFramePr>
          <p:nvPr>
            <p:ph idx="1"/>
            <p:extLst>
              <p:ext uri="{D42A27DB-BD31-4B8C-83A1-F6EECF244321}">
                <p14:modId xmlns:p14="http://schemas.microsoft.com/office/powerpoint/2010/main" val="17543642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2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EBF314-B1ED-4D42-A20B-2F2DDEA6BB18}"/>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Retroactive Medicaid Coverage	</a:t>
            </a:r>
          </a:p>
        </p:txBody>
      </p:sp>
      <p:graphicFrame>
        <p:nvGraphicFramePr>
          <p:cNvPr id="29" name="Content Placeholder 2">
            <a:extLst>
              <a:ext uri="{FF2B5EF4-FFF2-40B4-BE49-F238E27FC236}">
                <a16:creationId xmlns:a16="http://schemas.microsoft.com/office/drawing/2014/main" id="{7DF75E1A-1748-DDC3-CA1E-6B1E5DD7D904}"/>
              </a:ext>
            </a:extLst>
          </p:cNvPr>
          <p:cNvGraphicFramePr>
            <a:graphicFrameLocks noGrp="1"/>
          </p:cNvGraphicFramePr>
          <p:nvPr>
            <p:ph idx="1"/>
            <p:extLst>
              <p:ext uri="{D42A27DB-BD31-4B8C-83A1-F6EECF244321}">
                <p14:modId xmlns:p14="http://schemas.microsoft.com/office/powerpoint/2010/main" val="243920016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877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2405</Words>
  <Application>Microsoft Office PowerPoint</Application>
  <PresentationFormat>Widescreen</PresentationFormat>
  <Paragraphs>169</Paragraphs>
  <Slides>35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Public Assistance Overview </vt:lpstr>
      <vt:lpstr>Partner Relations Unit </vt:lpstr>
      <vt:lpstr>HOPE Florida</vt:lpstr>
      <vt:lpstr>Family Related Medicaid Program </vt:lpstr>
      <vt:lpstr>Family Related Medicaid Program </vt:lpstr>
      <vt:lpstr>Eligibility Criteria</vt:lpstr>
      <vt:lpstr>Determining Eligibility </vt:lpstr>
      <vt:lpstr>Continuous Medicaid </vt:lpstr>
      <vt:lpstr>Retroactive Medicaid Coverage </vt:lpstr>
      <vt:lpstr>Application for Assistance </vt:lpstr>
      <vt:lpstr>Designation </vt:lpstr>
      <vt:lpstr>Provider Referrals </vt:lpstr>
      <vt:lpstr>SNAP  </vt:lpstr>
      <vt:lpstr>Important Reminders</vt:lpstr>
      <vt:lpstr>Partner Site’s Role</vt:lpstr>
      <vt:lpstr>Partner Relations Role</vt:lpstr>
      <vt:lpstr>Did you  Know….</vt:lpstr>
      <vt:lpstr>Application</vt:lpstr>
      <vt:lpstr>Expedited  Services</vt:lpstr>
      <vt:lpstr>Eligibility  Interview</vt:lpstr>
      <vt:lpstr>Authorized  Representative</vt:lpstr>
      <vt:lpstr>The form must be  endorsed by the client</vt:lpstr>
      <vt:lpstr>Password Reset and Interviews </vt:lpstr>
      <vt:lpstr>Designated Rep</vt:lpstr>
      <vt:lpstr>The form must be endorsed by the client</vt:lpstr>
      <vt:lpstr>3-year Retention</vt:lpstr>
      <vt:lpstr>Temporary Cash Assistance</vt:lpstr>
      <vt:lpstr>Program Description</vt:lpstr>
      <vt:lpstr>Technical Requirements</vt:lpstr>
      <vt:lpstr>Relative Caregiver Program</vt:lpstr>
      <vt:lpstr>Relocation Assistance</vt:lpstr>
      <vt:lpstr>Up-Front Diversion</vt:lpstr>
      <vt:lpstr>Cash Severance Benefit</vt:lpstr>
      <vt:lpstr>PowerPoint Presentation</vt:lpstr>
      <vt:lpstr>Additional Questions by Community Partners should be submitted to Partner Relations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Related Medicaid</dc:title>
  <dc:creator>McKee, Christine</dc:creator>
  <cp:lastModifiedBy>McKee, Christine</cp:lastModifiedBy>
  <cp:revision>31</cp:revision>
  <dcterms:created xsi:type="dcterms:W3CDTF">2022-04-27T13:48:05Z</dcterms:created>
  <dcterms:modified xsi:type="dcterms:W3CDTF">2022-08-18T19:09:26Z</dcterms:modified>
</cp:coreProperties>
</file>